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68" r:id="rId2"/>
    <p:sldId id="411" r:id="rId3"/>
    <p:sldId id="413" r:id="rId4"/>
    <p:sldId id="412" r:id="rId5"/>
    <p:sldId id="414" r:id="rId6"/>
    <p:sldId id="415" r:id="rId7"/>
    <p:sldId id="417" r:id="rId8"/>
    <p:sldId id="416" r:id="rId9"/>
    <p:sldId id="418" r:id="rId10"/>
    <p:sldId id="419" r:id="rId11"/>
    <p:sldId id="420" r:id="rId12"/>
    <p:sldId id="421" r:id="rId13"/>
    <p:sldId id="422" r:id="rId14"/>
    <p:sldId id="423" r:id="rId15"/>
    <p:sldId id="429" r:id="rId16"/>
    <p:sldId id="432" r:id="rId17"/>
    <p:sldId id="424" r:id="rId18"/>
    <p:sldId id="427" r:id="rId19"/>
    <p:sldId id="426" r:id="rId20"/>
    <p:sldId id="425" r:id="rId21"/>
    <p:sldId id="430" r:id="rId22"/>
    <p:sldId id="428" r:id="rId23"/>
    <p:sldId id="486" r:id="rId24"/>
    <p:sldId id="433" r:id="rId25"/>
    <p:sldId id="434" r:id="rId26"/>
    <p:sldId id="435" r:id="rId27"/>
    <p:sldId id="436" r:id="rId28"/>
    <p:sldId id="437" r:id="rId29"/>
    <p:sldId id="438" r:id="rId30"/>
    <p:sldId id="439" r:id="rId31"/>
    <p:sldId id="440" r:id="rId32"/>
    <p:sldId id="441" r:id="rId33"/>
    <p:sldId id="442" r:id="rId34"/>
    <p:sldId id="452" r:id="rId35"/>
    <p:sldId id="451" r:id="rId36"/>
    <p:sldId id="453" r:id="rId37"/>
    <p:sldId id="450" r:id="rId38"/>
    <p:sldId id="454" r:id="rId39"/>
    <p:sldId id="455" r:id="rId40"/>
    <p:sldId id="459" r:id="rId41"/>
    <p:sldId id="456" r:id="rId42"/>
    <p:sldId id="458" r:id="rId43"/>
    <p:sldId id="457" r:id="rId44"/>
    <p:sldId id="460" r:id="rId45"/>
    <p:sldId id="461" r:id="rId46"/>
    <p:sldId id="431" r:id="rId47"/>
    <p:sldId id="462" r:id="rId48"/>
    <p:sldId id="449" r:id="rId49"/>
    <p:sldId id="463" r:id="rId50"/>
    <p:sldId id="464" r:id="rId51"/>
    <p:sldId id="465" r:id="rId52"/>
    <p:sldId id="466" r:id="rId53"/>
    <p:sldId id="467" r:id="rId54"/>
    <p:sldId id="468" r:id="rId55"/>
    <p:sldId id="469" r:id="rId56"/>
    <p:sldId id="470" r:id="rId57"/>
    <p:sldId id="471" r:id="rId58"/>
    <p:sldId id="472" r:id="rId59"/>
    <p:sldId id="473" r:id="rId60"/>
    <p:sldId id="444" r:id="rId61"/>
    <p:sldId id="443" r:id="rId62"/>
    <p:sldId id="446" r:id="rId63"/>
    <p:sldId id="445" r:id="rId64"/>
    <p:sldId id="474" r:id="rId65"/>
    <p:sldId id="475" r:id="rId66"/>
    <p:sldId id="476" r:id="rId67"/>
    <p:sldId id="477" r:id="rId68"/>
    <p:sldId id="478" r:id="rId69"/>
    <p:sldId id="479" r:id="rId70"/>
    <p:sldId id="480" r:id="rId71"/>
    <p:sldId id="481" r:id="rId72"/>
    <p:sldId id="482" r:id="rId73"/>
    <p:sldId id="483" r:id="rId74"/>
    <p:sldId id="484" r:id="rId75"/>
    <p:sldId id="277"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1558" autoAdjust="0"/>
  </p:normalViewPr>
  <p:slideViewPr>
    <p:cSldViewPr snapToGrid="0">
      <p:cViewPr varScale="1">
        <p:scale>
          <a:sx n="67" d="100"/>
          <a:sy n="67" d="100"/>
        </p:scale>
        <p:origin x="1190" y="53"/>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30BEC-517C-4C70-BDC8-9D9BFF2D411B}" type="datetimeFigureOut">
              <a:rPr lang="zh-CN" altLang="en-US" smtClean="0"/>
              <a:t>2021/3/25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685B-7A8E-44C5-B214-E4CD23CDB339}" type="slidenum">
              <a:rPr lang="zh-CN" altLang="en-US" smtClean="0"/>
              <a:t>‹#›</a:t>
            </a:fld>
            <a:endParaRPr lang="zh-CN" altLang="en-US"/>
          </a:p>
        </p:txBody>
      </p:sp>
    </p:spTree>
    <p:extLst>
      <p:ext uri="{BB962C8B-B14F-4D97-AF65-F5344CB8AC3E}">
        <p14:creationId xmlns:p14="http://schemas.microsoft.com/office/powerpoint/2010/main" val="8311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zh.wikipedia.org/w/index.php?title=%E4%BA%BA%E5%B7%A5%E6%99%BA%E8%83%BD&amp;action=edit&amp;section=33"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zh.wikipedia.org/wiki/%E8%A7%A3%E6%B1%BA%E5%95%8F%E9%A1%8C" TargetMode="External"/><Relationship Id="rId4" Type="http://schemas.openxmlformats.org/officeDocument/2006/relationships/hyperlink" Target="https://zh.wikipedia.org/wiki/%E6%8E%A8%E7%90%86"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a:t>
            </a:fld>
            <a:endParaRPr lang="zh-CN" altLang="en-US"/>
          </a:p>
        </p:txBody>
      </p:sp>
    </p:spTree>
    <p:extLst>
      <p:ext uri="{BB962C8B-B14F-4D97-AF65-F5344CB8AC3E}">
        <p14:creationId xmlns:p14="http://schemas.microsoft.com/office/powerpoint/2010/main" val="88282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10</a:t>
            </a:fld>
            <a:endParaRPr lang="zh-CN" altLang="en-US"/>
          </a:p>
        </p:txBody>
      </p:sp>
    </p:spTree>
    <p:extLst>
      <p:ext uri="{BB962C8B-B14F-4D97-AF65-F5344CB8AC3E}">
        <p14:creationId xmlns:p14="http://schemas.microsoft.com/office/powerpoint/2010/main" val="313653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11</a:t>
            </a:fld>
            <a:endParaRPr lang="zh-CN" altLang="en-US"/>
          </a:p>
        </p:txBody>
      </p:sp>
    </p:spTree>
    <p:extLst>
      <p:ext uri="{BB962C8B-B14F-4D97-AF65-F5344CB8AC3E}">
        <p14:creationId xmlns:p14="http://schemas.microsoft.com/office/powerpoint/2010/main" val="329125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12</a:t>
            </a:fld>
            <a:endParaRPr lang="zh-CN" altLang="en-US"/>
          </a:p>
        </p:txBody>
      </p:sp>
    </p:spTree>
    <p:extLst>
      <p:ext uri="{BB962C8B-B14F-4D97-AF65-F5344CB8AC3E}">
        <p14:creationId xmlns:p14="http://schemas.microsoft.com/office/powerpoint/2010/main" val="3692596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在</a:t>
            </a:r>
            <a:r>
              <a:rPr lang="en-US" altLang="zh-CN" dirty="0"/>
              <a:t>dos</a:t>
            </a:r>
            <a:r>
              <a:rPr lang="zh-CN" altLang="en-US" dirty="0"/>
              <a:t>中直接通过</a:t>
            </a:r>
            <a:r>
              <a:rPr lang="en-US" altLang="zh-CN" dirty="0"/>
              <a:t>cd</a:t>
            </a:r>
            <a:r>
              <a:rPr lang="zh-CN" altLang="en-US" dirty="0"/>
              <a:t>到相应文件夹</a:t>
            </a:r>
            <a:endParaRPr lang="en-US" altLang="zh-CN" dirty="0"/>
          </a:p>
          <a:p>
            <a:pPr marL="228600" indent="-228600">
              <a:buAutoNum type="arabicPeriod"/>
            </a:pPr>
            <a:r>
              <a:rPr lang="zh-CN" altLang="en-US" dirty="0"/>
              <a:t>直接丢入文件</a:t>
            </a:r>
            <a:endParaRPr lang="en-US" altLang="zh-CN" dirty="0"/>
          </a:p>
          <a:p>
            <a:pPr marL="228600" indent="-228600">
              <a:buAutoNum type="arabicPeriod"/>
            </a:pPr>
            <a:r>
              <a:rPr lang="zh-CN" altLang="en-US" dirty="0"/>
              <a:t>在资源管理器 地址处  打 </a:t>
            </a:r>
            <a:r>
              <a:rPr lang="en-US" altLang="zh-CN" dirty="0" err="1"/>
              <a:t>cmd</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13</a:t>
            </a:fld>
            <a:endParaRPr lang="zh-CN" altLang="en-US"/>
          </a:p>
        </p:txBody>
      </p:sp>
    </p:spTree>
    <p:extLst>
      <p:ext uri="{BB962C8B-B14F-4D97-AF65-F5344CB8AC3E}">
        <p14:creationId xmlns:p14="http://schemas.microsoft.com/office/powerpoint/2010/main" val="9447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14</a:t>
            </a:fld>
            <a:endParaRPr lang="zh-CN" altLang="en-US"/>
          </a:p>
        </p:txBody>
      </p:sp>
    </p:spTree>
    <p:extLst>
      <p:ext uri="{BB962C8B-B14F-4D97-AF65-F5344CB8AC3E}">
        <p14:creationId xmlns:p14="http://schemas.microsoft.com/office/powerpoint/2010/main" val="2157122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15</a:t>
            </a:fld>
            <a:endParaRPr lang="zh-CN" altLang="en-US"/>
          </a:p>
        </p:txBody>
      </p:sp>
    </p:spTree>
    <p:extLst>
      <p:ext uri="{BB962C8B-B14F-4D97-AF65-F5344CB8AC3E}">
        <p14:creationId xmlns:p14="http://schemas.microsoft.com/office/powerpoint/2010/main" val="1872042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在</a:t>
            </a:r>
            <a:r>
              <a:rPr lang="en-US" altLang="zh-CN" dirty="0"/>
              <a:t>dos</a:t>
            </a:r>
            <a:r>
              <a:rPr lang="zh-CN" altLang="en-US" dirty="0"/>
              <a:t>中直接通过</a:t>
            </a:r>
            <a:r>
              <a:rPr lang="en-US" altLang="zh-CN" dirty="0"/>
              <a:t>cd</a:t>
            </a:r>
            <a:r>
              <a:rPr lang="zh-CN" altLang="en-US" dirty="0"/>
              <a:t>到相应文件夹</a:t>
            </a:r>
            <a:endParaRPr lang="en-US" altLang="zh-CN" dirty="0"/>
          </a:p>
          <a:p>
            <a:pPr marL="228600" indent="-228600">
              <a:buAutoNum type="arabicPeriod"/>
            </a:pPr>
            <a:r>
              <a:rPr lang="zh-CN" altLang="en-US" dirty="0"/>
              <a:t>直接丢入文件</a:t>
            </a:r>
            <a:endParaRPr lang="en-US" altLang="zh-CN" dirty="0"/>
          </a:p>
          <a:p>
            <a:pPr marL="228600" indent="-228600">
              <a:buAutoNum type="arabicPeriod"/>
            </a:pPr>
            <a:r>
              <a:rPr lang="zh-CN" altLang="en-US" dirty="0"/>
              <a:t>在资源管理器 地址处  打 </a:t>
            </a:r>
            <a:r>
              <a:rPr lang="en-US" altLang="zh-CN" dirty="0" err="1"/>
              <a:t>cmd</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16</a:t>
            </a:fld>
            <a:endParaRPr lang="zh-CN" altLang="en-US"/>
          </a:p>
        </p:txBody>
      </p:sp>
    </p:spTree>
    <p:extLst>
      <p:ext uri="{BB962C8B-B14F-4D97-AF65-F5344CB8AC3E}">
        <p14:creationId xmlns:p14="http://schemas.microsoft.com/office/powerpoint/2010/main" val="2220030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 3.3. Python </a:t>
            </a:r>
            <a:r>
              <a:rPr lang="zh-CN" altLang="en-US" dirty="0"/>
              <a:t>的 </a:t>
            </a:r>
            <a:r>
              <a:rPr lang="en-US" altLang="zh-CN" dirty="0"/>
              <a:t>IDE —— `PyCharm`</a:t>
            </a:r>
          </a:p>
          <a:p>
            <a:pPr marL="0" indent="0">
              <a:buNone/>
            </a:pPr>
            <a:endParaRPr lang="en-US" altLang="zh-CN" dirty="0"/>
          </a:p>
          <a:p>
            <a:pPr marL="0" indent="0">
              <a:buNone/>
            </a:pPr>
            <a:r>
              <a:rPr lang="en-US" altLang="zh-CN" dirty="0"/>
              <a:t>### 1</a:t>
            </a:r>
            <a:r>
              <a:rPr lang="zh-CN" altLang="en-US" dirty="0"/>
              <a:t>） 集成开发环境（</a:t>
            </a:r>
            <a:r>
              <a:rPr lang="en-US" altLang="zh-CN" dirty="0"/>
              <a:t>IDE</a:t>
            </a:r>
            <a:r>
              <a:rPr lang="zh-CN" altLang="en-US" dirty="0"/>
              <a:t>）</a:t>
            </a:r>
          </a:p>
          <a:p>
            <a:pPr marL="0" indent="0">
              <a:buNone/>
            </a:pPr>
            <a:endParaRPr lang="zh-CN" altLang="en-US" dirty="0"/>
          </a:p>
          <a:p>
            <a:pPr marL="0" indent="0">
              <a:buNone/>
            </a:pPr>
            <a:r>
              <a:rPr lang="zh-CN" altLang="en-US" dirty="0"/>
              <a:t>集成开发环境（</a:t>
            </a:r>
            <a:r>
              <a:rPr lang="en-US" altLang="zh-CN" dirty="0"/>
              <a:t>`IDE`</a:t>
            </a:r>
            <a:r>
              <a:rPr lang="zh-CN" altLang="en-US" dirty="0"/>
              <a:t>，</a:t>
            </a:r>
            <a:r>
              <a:rPr lang="en-US" altLang="zh-CN" dirty="0"/>
              <a:t>Integrated Development Environment</a:t>
            </a:r>
            <a:r>
              <a:rPr lang="zh-CN" altLang="en-US" dirty="0"/>
              <a:t>）</a:t>
            </a:r>
            <a:r>
              <a:rPr lang="en-US" altLang="zh-CN" dirty="0"/>
              <a:t>—— **</a:t>
            </a:r>
            <a:r>
              <a:rPr lang="zh-CN" altLang="en-US" dirty="0"/>
              <a:t>集成了开发软件需要的所有工具**，一般包括以下工具：</a:t>
            </a:r>
          </a:p>
          <a:p>
            <a:pPr marL="0" indent="0">
              <a:buNone/>
            </a:pPr>
            <a:endParaRPr lang="zh-CN" altLang="en-US" dirty="0"/>
          </a:p>
          <a:p>
            <a:pPr marL="0" indent="0">
              <a:buNone/>
            </a:pPr>
            <a:r>
              <a:rPr lang="zh-CN" altLang="en-US" dirty="0"/>
              <a:t>* 图形用户界面</a:t>
            </a:r>
          </a:p>
          <a:p>
            <a:pPr marL="0" indent="0">
              <a:buNone/>
            </a:pPr>
            <a:r>
              <a:rPr lang="zh-CN" altLang="en-US" dirty="0"/>
              <a:t>* 代码编辑器（支持 **代码补全**／**自动缩进**）</a:t>
            </a:r>
          </a:p>
          <a:p>
            <a:pPr marL="0" indent="0">
              <a:buNone/>
            </a:pPr>
            <a:r>
              <a:rPr lang="zh-CN" altLang="en-US" dirty="0"/>
              <a:t>* 编译器／解释器</a:t>
            </a:r>
          </a:p>
          <a:p>
            <a:pPr marL="0" indent="0">
              <a:buNone/>
            </a:pPr>
            <a:r>
              <a:rPr lang="zh-CN" altLang="en-US" dirty="0"/>
              <a:t>* 调试器（**断点**／**单步执行**）</a:t>
            </a:r>
          </a:p>
          <a:p>
            <a:pPr marL="0" indent="0">
              <a:buNone/>
            </a:pPr>
            <a:r>
              <a:rPr lang="zh-CN" altLang="en-US" dirty="0"/>
              <a:t>* </a:t>
            </a:r>
            <a:r>
              <a:rPr lang="en-US" altLang="zh-CN" dirty="0"/>
              <a:t>……</a:t>
            </a:r>
          </a:p>
          <a:p>
            <a:pPr marL="0" indent="0">
              <a:buNone/>
            </a:pPr>
            <a:endParaRPr lang="en-US" altLang="zh-CN" dirty="0"/>
          </a:p>
          <a:p>
            <a:pPr marL="0" indent="0">
              <a:buNone/>
            </a:pPr>
            <a:r>
              <a:rPr lang="en-US" altLang="zh-CN" dirty="0"/>
              <a:t>### 2</a:t>
            </a:r>
            <a:r>
              <a:rPr lang="zh-CN" altLang="en-US" dirty="0"/>
              <a:t>）</a:t>
            </a:r>
            <a:r>
              <a:rPr lang="en-US" altLang="zh-CN" dirty="0"/>
              <a:t>PyCharm </a:t>
            </a:r>
            <a:r>
              <a:rPr lang="zh-CN" altLang="en-US" dirty="0"/>
              <a:t>介绍</a:t>
            </a:r>
          </a:p>
          <a:p>
            <a:pPr marL="0" indent="0">
              <a:buNone/>
            </a:pPr>
            <a:endParaRPr lang="zh-CN" altLang="en-US" dirty="0"/>
          </a:p>
          <a:p>
            <a:pPr marL="0" indent="0">
              <a:buNone/>
            </a:pPr>
            <a:r>
              <a:rPr lang="zh-CN" altLang="en-US" dirty="0"/>
              <a:t>* </a:t>
            </a:r>
            <a:r>
              <a:rPr lang="en-US" altLang="zh-CN" dirty="0"/>
              <a:t>`PyCharm` </a:t>
            </a:r>
            <a:r>
              <a:rPr lang="zh-CN" altLang="en-US" dirty="0"/>
              <a:t>是 </a:t>
            </a:r>
            <a:r>
              <a:rPr lang="en-US" altLang="zh-CN" dirty="0"/>
              <a:t>Python </a:t>
            </a:r>
            <a:r>
              <a:rPr lang="zh-CN" altLang="en-US" dirty="0"/>
              <a:t>的一款非常优秀的集成开发环境</a:t>
            </a:r>
          </a:p>
          <a:p>
            <a:pPr marL="0" indent="0">
              <a:buNone/>
            </a:pPr>
            <a:r>
              <a:rPr lang="zh-CN" altLang="en-US" dirty="0"/>
              <a:t>* </a:t>
            </a:r>
            <a:r>
              <a:rPr lang="en-US" altLang="zh-CN" dirty="0"/>
              <a:t>`PyCharm` </a:t>
            </a:r>
            <a:r>
              <a:rPr lang="zh-CN" altLang="en-US" dirty="0"/>
              <a:t>除了具有一般 </a:t>
            </a:r>
            <a:r>
              <a:rPr lang="en-US" altLang="zh-CN" dirty="0"/>
              <a:t>IDE </a:t>
            </a:r>
            <a:r>
              <a:rPr lang="zh-CN" altLang="en-US" dirty="0"/>
              <a:t>所必备功能外，还可以在 </a:t>
            </a:r>
            <a:r>
              <a:rPr lang="en-US" altLang="zh-CN" dirty="0"/>
              <a:t>`Windows`</a:t>
            </a:r>
            <a:r>
              <a:rPr lang="zh-CN" altLang="en-US" dirty="0"/>
              <a:t>、</a:t>
            </a:r>
            <a:r>
              <a:rPr lang="en-US" altLang="zh-CN" dirty="0"/>
              <a:t>`Linux`</a:t>
            </a:r>
            <a:r>
              <a:rPr lang="zh-CN" altLang="en-US" dirty="0"/>
              <a:t>、</a:t>
            </a:r>
            <a:r>
              <a:rPr lang="en-US" altLang="zh-CN" dirty="0"/>
              <a:t>`macOS` </a:t>
            </a:r>
            <a:r>
              <a:rPr lang="zh-CN" altLang="en-US" dirty="0"/>
              <a:t>下使用</a:t>
            </a:r>
          </a:p>
          <a:p>
            <a:pPr marL="0" indent="0">
              <a:buNone/>
            </a:pPr>
            <a:r>
              <a:rPr lang="zh-CN" altLang="en-US" dirty="0"/>
              <a:t>* </a:t>
            </a:r>
            <a:r>
              <a:rPr lang="en-US" altLang="zh-CN" dirty="0"/>
              <a:t>`PyCharm` </a:t>
            </a:r>
            <a:r>
              <a:rPr lang="zh-CN" altLang="en-US" dirty="0"/>
              <a:t>适合开发大型项目</a:t>
            </a:r>
          </a:p>
          <a:p>
            <a:pPr marL="0" indent="0">
              <a:buNone/>
            </a:pPr>
            <a:r>
              <a:rPr lang="zh-CN" altLang="en-US" dirty="0"/>
              <a:t>    * 一个项目通常会包含 **很多源文件**</a:t>
            </a:r>
          </a:p>
          <a:p>
            <a:pPr marL="0" indent="0">
              <a:buNone/>
            </a:pPr>
            <a:r>
              <a:rPr lang="zh-CN" altLang="en-US" dirty="0"/>
              <a:t>    * 每个 **源文件** 的代码行数是有限的，通常在几百行之内</a:t>
            </a:r>
          </a:p>
          <a:p>
            <a:pPr marL="0" indent="0">
              <a:buNone/>
            </a:pPr>
            <a:r>
              <a:rPr lang="zh-CN" altLang="en-US" dirty="0"/>
              <a:t>    * 每个 **源文件** 各司其职，共同完成复杂的业务功能</a:t>
            </a:r>
          </a:p>
          <a:p>
            <a:pPr marL="0" indent="0">
              <a:buNone/>
            </a:pPr>
            <a:endParaRPr lang="zh-CN" altLang="en-US" dirty="0"/>
          </a:p>
          <a:p>
            <a:pPr marL="0" indent="0">
              <a:buNone/>
            </a:pPr>
            <a:r>
              <a:rPr lang="en-US" altLang="zh-CN" dirty="0"/>
              <a:t>### 3</a:t>
            </a:r>
            <a:r>
              <a:rPr lang="zh-CN" altLang="en-US" dirty="0"/>
              <a:t>）</a:t>
            </a:r>
            <a:r>
              <a:rPr lang="en-US" altLang="zh-CN" dirty="0"/>
              <a:t>PyCharm </a:t>
            </a:r>
            <a:r>
              <a:rPr lang="zh-CN" altLang="en-US" dirty="0"/>
              <a:t>快速体验</a:t>
            </a:r>
          </a:p>
          <a:p>
            <a:pPr marL="0" indent="0">
              <a:buNone/>
            </a:pPr>
            <a:endParaRPr lang="zh-CN" altLang="en-US" dirty="0"/>
          </a:p>
          <a:p>
            <a:pPr marL="0" indent="0">
              <a:buNone/>
            </a:pPr>
            <a:r>
              <a:rPr lang="en-US" altLang="zh-CN" dirty="0"/>
              <a:t>![001_PyCharm</a:t>
            </a:r>
            <a:r>
              <a:rPr lang="zh-CN" altLang="en-US" dirty="0"/>
              <a:t>的界面结构</a:t>
            </a:r>
            <a:r>
              <a:rPr lang="en-US" altLang="zh-CN" dirty="0"/>
              <a:t>](media/14950456888393/001_PyCharm%E7%9A%84%E7%95%8C%E9%9D%A2%E7%BB%93%E6%9E%84.png)</a:t>
            </a:r>
          </a:p>
          <a:p>
            <a:pPr marL="0" indent="0">
              <a:buNone/>
            </a:pPr>
            <a:endParaRPr lang="en-US" altLang="zh-CN" dirty="0"/>
          </a:p>
          <a:p>
            <a:pPr marL="0" indent="0">
              <a:buNone/>
            </a:pPr>
            <a:r>
              <a:rPr lang="en-US" altLang="zh-CN" dirty="0"/>
              <a:t>* **</a:t>
            </a:r>
            <a:r>
              <a:rPr lang="zh-CN" altLang="en-US" dirty="0"/>
              <a:t>文件导航区域** 能够 **浏览**／**定位**／**打开** 项目文件</a:t>
            </a:r>
          </a:p>
          <a:p>
            <a:pPr marL="0" indent="0">
              <a:buNone/>
            </a:pPr>
            <a:r>
              <a:rPr lang="zh-CN" altLang="en-US" dirty="0"/>
              <a:t>* **文件编辑区域** 能够 **编辑** 当前打开的文件</a:t>
            </a:r>
          </a:p>
          <a:p>
            <a:pPr marL="0" indent="0">
              <a:buNone/>
            </a:pPr>
            <a:r>
              <a:rPr lang="zh-CN" altLang="en-US" dirty="0"/>
              <a:t>* **控制台区域** 能够：</a:t>
            </a:r>
          </a:p>
          <a:p>
            <a:pPr marL="0" indent="0">
              <a:buNone/>
            </a:pPr>
            <a:r>
              <a:rPr lang="zh-CN" altLang="en-US" dirty="0"/>
              <a:t>    * 输出程序执行内容</a:t>
            </a:r>
          </a:p>
          <a:p>
            <a:pPr marL="0" indent="0">
              <a:buNone/>
            </a:pPr>
            <a:r>
              <a:rPr lang="zh-CN" altLang="en-US" dirty="0"/>
              <a:t>    * 跟踪调试代码的执行</a:t>
            </a:r>
          </a:p>
          <a:p>
            <a:pPr marL="0" indent="0">
              <a:buNone/>
            </a:pPr>
            <a:r>
              <a:rPr lang="zh-CN" altLang="en-US" dirty="0"/>
              <a:t>* 右上角的 **工具栏** 能够 **执行</a:t>
            </a:r>
            <a:r>
              <a:rPr lang="en-US" altLang="zh-CN" dirty="0"/>
              <a:t>(SHIFT + F10)** / **</a:t>
            </a:r>
            <a:r>
              <a:rPr lang="zh-CN" altLang="en-US" dirty="0"/>
              <a:t>调试</a:t>
            </a:r>
            <a:r>
              <a:rPr lang="en-US" altLang="zh-CN" dirty="0"/>
              <a:t>(SHIFT + F9)** </a:t>
            </a:r>
            <a:r>
              <a:rPr lang="zh-CN" altLang="en-US" dirty="0"/>
              <a:t>代码</a:t>
            </a:r>
          </a:p>
          <a:p>
            <a:pPr marL="0" indent="0">
              <a:buNone/>
            </a:pPr>
            <a:endParaRPr lang="zh-CN" altLang="en-US" dirty="0"/>
          </a:p>
          <a:p>
            <a:pPr marL="0" indent="0">
              <a:buNone/>
            </a:pPr>
            <a:r>
              <a:rPr lang="en-US" altLang="zh-CN" dirty="0"/>
              <a:t>![002_PyCharm</a:t>
            </a:r>
            <a:r>
              <a:rPr lang="zh-CN" altLang="en-US" dirty="0"/>
              <a:t>运行工具栏</a:t>
            </a:r>
            <a:r>
              <a:rPr lang="en-US" altLang="zh-CN" dirty="0"/>
              <a:t>](media/14950456888393/002_PyCharm%E8%BF%90%E8%A1%8C%E5%B7%A5%E5%85%B7%E6%A0%8F.png)</a:t>
            </a:r>
          </a:p>
          <a:p>
            <a:pPr marL="0" indent="0">
              <a:buNone/>
            </a:pPr>
            <a:endParaRPr lang="en-US" altLang="zh-CN" dirty="0"/>
          </a:p>
          <a:p>
            <a:pPr marL="0" indent="0">
              <a:buNone/>
            </a:pPr>
            <a:r>
              <a:rPr lang="en-US" altLang="zh-CN" dirty="0"/>
              <a:t>* </a:t>
            </a:r>
            <a:r>
              <a:rPr lang="zh-CN" altLang="en-US" dirty="0"/>
              <a:t>通过控制台上方的**单步执行按钮</a:t>
            </a:r>
            <a:r>
              <a:rPr lang="en-US" altLang="zh-CN" dirty="0"/>
              <a:t>(F8)**</a:t>
            </a:r>
            <a:r>
              <a:rPr lang="zh-CN" altLang="en-US" dirty="0"/>
              <a:t>，可以单步执行代码</a:t>
            </a:r>
          </a:p>
          <a:p>
            <a:pPr marL="0" indent="0">
              <a:buNone/>
            </a:pPr>
            <a:endParaRPr lang="zh-CN" altLang="en-US" dirty="0"/>
          </a:p>
          <a:p>
            <a:pPr marL="0" indent="0">
              <a:buNone/>
            </a:pPr>
            <a:r>
              <a:rPr lang="en-US" altLang="zh-CN" dirty="0"/>
              <a:t>![003_PyCharm</a:t>
            </a:r>
            <a:r>
              <a:rPr lang="zh-CN" altLang="en-US" dirty="0"/>
              <a:t>调试器</a:t>
            </a:r>
            <a:r>
              <a:rPr lang="en-US" altLang="zh-CN" dirty="0"/>
              <a:t>](media/14950456888393/003_PyCharm%E8%B0%83%E8%AF%95%E5%99%A8.png)</a:t>
            </a:r>
            <a:endParaRPr lang="zh-CN" altLang="en-US" dirty="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17</a:t>
            </a:fld>
            <a:endParaRPr lang="zh-CN" altLang="en-US"/>
          </a:p>
        </p:txBody>
      </p:sp>
    </p:spTree>
    <p:extLst>
      <p:ext uri="{BB962C8B-B14F-4D97-AF65-F5344CB8AC3E}">
        <p14:creationId xmlns:p14="http://schemas.microsoft.com/office/powerpoint/2010/main" val="1138855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18</a:t>
            </a:fld>
            <a:endParaRPr lang="zh-CN" altLang="en-US"/>
          </a:p>
        </p:txBody>
      </p:sp>
    </p:spTree>
    <p:extLst>
      <p:ext uri="{BB962C8B-B14F-4D97-AF65-F5344CB8AC3E}">
        <p14:creationId xmlns:p14="http://schemas.microsoft.com/office/powerpoint/2010/main" val="3591050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19</a:t>
            </a:fld>
            <a:endParaRPr lang="zh-CN" altLang="en-US"/>
          </a:p>
        </p:txBody>
      </p:sp>
    </p:spTree>
    <p:extLst>
      <p:ext uri="{BB962C8B-B14F-4D97-AF65-F5344CB8AC3E}">
        <p14:creationId xmlns:p14="http://schemas.microsoft.com/office/powerpoint/2010/main" val="150536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日本超级电脑，富岳，浮点运算，每秒</a:t>
            </a:r>
            <a:r>
              <a:rPr lang="en-US" altLang="zh-CN" sz="1200" b="0" i="0" kern="1200" dirty="0">
                <a:solidFill>
                  <a:schemeClr val="tx1"/>
                </a:solidFill>
                <a:effectLst/>
                <a:latin typeface="+mn-lt"/>
                <a:ea typeface="+mn-ea"/>
                <a:cs typeface="+mn-cs"/>
              </a:rPr>
              <a:t>415 * 10^15</a:t>
            </a:r>
            <a:r>
              <a:rPr lang="zh-CN" altLang="en-US" sz="1200" b="0" i="0" kern="1200" dirty="0">
                <a:solidFill>
                  <a:schemeClr val="tx1"/>
                </a:solidFill>
                <a:effectLst/>
                <a:latin typeface="+mn-lt"/>
                <a:ea typeface="+mn-ea"/>
                <a:cs typeface="+mn-cs"/>
              </a:rPr>
              <a:t>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指的是人类透过感官所收到环境的刺激，察觉消息的能力，简单的说就是人类五官的看、听、说、读、写等能力，学习人类的感知能力是</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目前主要的焦点之一，包括：</a:t>
            </a:r>
          </a:p>
          <a:p>
            <a:r>
              <a:rPr lang="zh-CN" altLang="en-US" sz="1200" b="0" i="0" kern="1200" dirty="0">
                <a:solidFill>
                  <a:schemeClr val="tx1"/>
                </a:solidFill>
                <a:effectLst/>
                <a:latin typeface="+mn-lt"/>
                <a:ea typeface="+mn-ea"/>
                <a:cs typeface="+mn-cs"/>
              </a:rPr>
              <a:t>“看”：电脑视觉（</a:t>
            </a:r>
            <a:r>
              <a:rPr lang="en-US" altLang="zh-CN" sz="1200" b="0" i="0" kern="1200" dirty="0">
                <a:solidFill>
                  <a:schemeClr val="tx1"/>
                </a:solidFill>
                <a:effectLst/>
                <a:latin typeface="+mn-lt"/>
                <a:ea typeface="+mn-ea"/>
                <a:cs typeface="+mn-cs"/>
              </a:rPr>
              <a:t>Computer Vision</a:t>
            </a:r>
            <a:r>
              <a:rPr lang="zh-CN" altLang="en-US" sz="1200" b="0" i="0" kern="1200" dirty="0">
                <a:solidFill>
                  <a:schemeClr val="tx1"/>
                </a:solidFill>
                <a:effectLst/>
                <a:latin typeface="+mn-lt"/>
                <a:ea typeface="+mn-ea"/>
                <a:cs typeface="+mn-cs"/>
              </a:rPr>
              <a:t>）、图像识别（</a:t>
            </a:r>
            <a:r>
              <a:rPr lang="en-US" altLang="zh-CN" sz="1200" b="0" i="0" kern="1200" dirty="0">
                <a:solidFill>
                  <a:schemeClr val="tx1"/>
                </a:solidFill>
                <a:effectLst/>
                <a:latin typeface="+mn-lt"/>
                <a:ea typeface="+mn-ea"/>
                <a:cs typeface="+mn-cs"/>
              </a:rPr>
              <a:t>Image Recognition</a:t>
            </a:r>
            <a:r>
              <a:rPr lang="zh-CN" altLang="en-US" sz="1200" b="0" i="0" kern="1200" dirty="0">
                <a:solidFill>
                  <a:schemeClr val="tx1"/>
                </a:solidFill>
                <a:effectLst/>
                <a:latin typeface="+mn-lt"/>
                <a:ea typeface="+mn-ea"/>
                <a:cs typeface="+mn-cs"/>
              </a:rPr>
              <a:t>）、人脸识别（</a:t>
            </a:r>
            <a:r>
              <a:rPr lang="en-US" altLang="zh-CN" sz="1200" b="0" i="0" kern="1200" dirty="0">
                <a:solidFill>
                  <a:schemeClr val="tx1"/>
                </a:solidFill>
                <a:effectLst/>
                <a:latin typeface="+mn-lt"/>
                <a:ea typeface="+mn-ea"/>
                <a:cs typeface="+mn-cs"/>
              </a:rPr>
              <a:t>Face Recognition</a:t>
            </a:r>
            <a:r>
              <a:rPr lang="zh-CN" altLang="en-US" sz="1200" b="0" i="0" kern="1200" dirty="0">
                <a:solidFill>
                  <a:schemeClr val="tx1"/>
                </a:solidFill>
                <a:effectLst/>
                <a:latin typeface="+mn-lt"/>
                <a:ea typeface="+mn-ea"/>
                <a:cs typeface="+mn-cs"/>
              </a:rPr>
              <a:t>）、对象侦测（</a:t>
            </a:r>
            <a:r>
              <a:rPr lang="en-US" altLang="zh-CN" sz="1200" b="0" i="0" kern="1200" dirty="0">
                <a:solidFill>
                  <a:schemeClr val="tx1"/>
                </a:solidFill>
                <a:effectLst/>
                <a:latin typeface="+mn-lt"/>
                <a:ea typeface="+mn-ea"/>
                <a:cs typeface="+mn-cs"/>
              </a:rPr>
              <a:t>Object Detection</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“听”：语音识别（</a:t>
            </a:r>
            <a:r>
              <a:rPr lang="en-US" altLang="zh-CN" sz="1200" b="0" i="0" kern="1200" dirty="0">
                <a:solidFill>
                  <a:schemeClr val="tx1"/>
                </a:solidFill>
                <a:effectLst/>
                <a:latin typeface="+mn-lt"/>
                <a:ea typeface="+mn-ea"/>
                <a:cs typeface="+mn-cs"/>
              </a:rPr>
              <a:t>Sound Recognition</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“读”：自然语言处理（</a:t>
            </a:r>
            <a:r>
              <a:rPr lang="en-US" altLang="zh-CN" sz="1200" b="0" i="0" kern="1200" dirty="0">
                <a:solidFill>
                  <a:schemeClr val="tx1"/>
                </a:solidFill>
                <a:effectLst/>
                <a:latin typeface="+mn-lt"/>
                <a:ea typeface="+mn-ea"/>
                <a:cs typeface="+mn-cs"/>
              </a:rPr>
              <a:t>Natural Language Processing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NLP</a:t>
            </a:r>
            <a:r>
              <a:rPr lang="zh-CN" altLang="en-US" sz="1200" b="0" i="0" kern="1200" dirty="0">
                <a:solidFill>
                  <a:schemeClr val="tx1"/>
                </a:solidFill>
                <a:effectLst/>
                <a:latin typeface="+mn-lt"/>
                <a:ea typeface="+mn-ea"/>
                <a:cs typeface="+mn-cs"/>
              </a:rPr>
              <a:t>）、语音转换文本（</a:t>
            </a:r>
            <a:r>
              <a:rPr lang="en-US" altLang="zh-CN" sz="1200" b="0" i="0" kern="1200" dirty="0">
                <a:solidFill>
                  <a:schemeClr val="tx1"/>
                </a:solidFill>
                <a:effectLst/>
                <a:latin typeface="+mn-lt"/>
                <a:ea typeface="+mn-ea"/>
                <a:cs typeface="+mn-cs"/>
              </a:rPr>
              <a:t>Speech-to-Text</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“写”：机器翻译（</a:t>
            </a:r>
            <a:r>
              <a:rPr lang="en-US" altLang="zh-CN" sz="1200" b="0" i="0" kern="1200" dirty="0">
                <a:solidFill>
                  <a:schemeClr val="tx1"/>
                </a:solidFill>
                <a:effectLst/>
                <a:latin typeface="+mn-lt"/>
                <a:ea typeface="+mn-ea"/>
                <a:cs typeface="+mn-cs"/>
              </a:rPr>
              <a:t>Machine Translation</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“说”：语音生成（</a:t>
            </a:r>
            <a:r>
              <a:rPr lang="en-US" altLang="zh-CN" sz="1200" b="0" i="0" kern="1200" dirty="0">
                <a:solidFill>
                  <a:schemeClr val="tx1"/>
                </a:solidFill>
                <a:effectLst/>
                <a:latin typeface="+mn-lt"/>
                <a:ea typeface="+mn-ea"/>
                <a:cs typeface="+mn-cs"/>
              </a:rPr>
              <a:t>Sound Generation</a:t>
            </a:r>
            <a:r>
              <a:rPr lang="zh-CN" altLang="en-US" sz="1200" b="0" i="0" kern="1200" dirty="0">
                <a:solidFill>
                  <a:schemeClr val="tx1"/>
                </a:solidFill>
                <a:effectLst/>
                <a:latin typeface="+mn-lt"/>
                <a:ea typeface="+mn-ea"/>
                <a:cs typeface="+mn-cs"/>
              </a:rPr>
              <a:t>）、文本转换语音（</a:t>
            </a:r>
            <a:r>
              <a:rPr lang="en-US" altLang="zh-CN" sz="1200" b="0" i="0" kern="1200" dirty="0">
                <a:solidFill>
                  <a:schemeClr val="tx1"/>
                </a:solidFill>
                <a:effectLst/>
                <a:latin typeface="+mn-lt"/>
                <a:ea typeface="+mn-ea"/>
                <a:cs typeface="+mn-cs"/>
              </a:rPr>
              <a:t>Text-to-Speech</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“运动”：轨迹识别、轨迹预测 （</a:t>
            </a:r>
            <a:r>
              <a:rPr lang="en-US" altLang="zh-CN" sz="1200" b="0" i="0" kern="1200" dirty="0" err="1">
                <a:solidFill>
                  <a:schemeClr val="tx1"/>
                </a:solidFill>
                <a:effectLst/>
                <a:latin typeface="+mn-lt"/>
                <a:ea typeface="+mn-ea"/>
                <a:cs typeface="+mn-cs"/>
              </a:rPr>
              <a:t>boston</a:t>
            </a:r>
            <a:r>
              <a:rPr lang="en-US" altLang="zh-CN" sz="1200" b="0" i="0" kern="1200" dirty="0">
                <a:solidFill>
                  <a:schemeClr val="tx1"/>
                </a:solidFill>
                <a:effectLst/>
                <a:latin typeface="+mn-lt"/>
                <a:ea typeface="+mn-ea"/>
                <a:cs typeface="+mn-cs"/>
              </a:rPr>
              <a:t> dynamics </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认知能力（</a:t>
            </a:r>
            <a:r>
              <a:rPr lang="en-US" altLang="zh-CN" sz="1200" b="0" i="0" kern="1200" dirty="0">
                <a:solidFill>
                  <a:schemeClr val="tx1"/>
                </a:solidFill>
                <a:effectLst/>
                <a:latin typeface="+mn-lt"/>
                <a:ea typeface="+mn-ea"/>
                <a:cs typeface="+mn-cs"/>
              </a:rPr>
              <a:t>Cognition</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指的是人类透过学习、判断、分析等等心理活动来了解消息、获取知识的过程与能力，对人类认知的模仿与学习也是目前</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第二个焦点领域，主要包括：</a:t>
            </a:r>
          </a:p>
          <a:p>
            <a:r>
              <a:rPr lang="zh-CN" altLang="en-US" sz="1200" b="0" i="0" kern="1200" dirty="0">
                <a:solidFill>
                  <a:schemeClr val="tx1"/>
                </a:solidFill>
                <a:effectLst/>
                <a:latin typeface="+mn-lt"/>
                <a:ea typeface="+mn-ea"/>
                <a:cs typeface="+mn-cs"/>
              </a:rPr>
              <a:t>分析识别能力：例如医学图像分析、产品推荐、垃圾邮件识别、法律案件分析、犯罪侦测、信用风险分析、消费行为分析等。</a:t>
            </a:r>
          </a:p>
          <a:p>
            <a:r>
              <a:rPr lang="zh-CN" altLang="en-US" sz="1200" b="0" i="0" kern="1200" dirty="0">
                <a:solidFill>
                  <a:schemeClr val="tx1"/>
                </a:solidFill>
                <a:effectLst/>
                <a:latin typeface="+mn-lt"/>
                <a:ea typeface="+mn-ea"/>
                <a:cs typeface="+mn-cs"/>
              </a:rPr>
              <a:t>预测能力：例如</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运行的预防性维修（</a:t>
            </a:r>
            <a:r>
              <a:rPr lang="en-US" altLang="zh-CN" sz="1200" b="0" i="0" kern="1200" dirty="0">
                <a:solidFill>
                  <a:schemeClr val="tx1"/>
                </a:solidFill>
                <a:effectLst/>
                <a:latin typeface="+mn-lt"/>
                <a:ea typeface="+mn-ea"/>
                <a:cs typeface="+mn-cs"/>
              </a:rPr>
              <a:t>Predictive Maintenance</a:t>
            </a:r>
            <a:r>
              <a:rPr lang="zh-CN" altLang="en-US" sz="1200" b="0" i="0" kern="1200" dirty="0">
                <a:solidFill>
                  <a:schemeClr val="tx1"/>
                </a:solidFill>
                <a:effectLst/>
                <a:latin typeface="+mn-lt"/>
                <a:ea typeface="+mn-ea"/>
                <a:cs typeface="+mn-cs"/>
              </a:rPr>
              <a:t>）、智能天然灾害预测与防治。</a:t>
            </a:r>
          </a:p>
          <a:p>
            <a:r>
              <a:rPr lang="zh-CN" altLang="en-US" sz="1200" b="0" i="0" kern="1200" dirty="0">
                <a:solidFill>
                  <a:schemeClr val="tx1"/>
                </a:solidFill>
                <a:effectLst/>
                <a:latin typeface="+mn-lt"/>
                <a:ea typeface="+mn-ea"/>
                <a:cs typeface="+mn-cs"/>
              </a:rPr>
              <a:t>判断能力：例如</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下围棋、自动驾驶车、健保诈欺判断、癌症判断等。</a:t>
            </a:r>
          </a:p>
          <a:p>
            <a:r>
              <a:rPr lang="zh-CN" altLang="en-US" sz="1200" b="0" i="0" kern="1200" dirty="0">
                <a:solidFill>
                  <a:schemeClr val="tx1"/>
                </a:solidFill>
                <a:effectLst/>
                <a:latin typeface="+mn-lt"/>
                <a:ea typeface="+mn-ea"/>
                <a:cs typeface="+mn-cs"/>
              </a:rPr>
              <a:t>学习能力：例如机器学习、深度学习、增强式学习等等各种学习方法。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创造力（</a:t>
            </a:r>
            <a:r>
              <a:rPr lang="en-US" altLang="zh-CN" sz="1200" b="0" i="0" kern="1200" dirty="0">
                <a:solidFill>
                  <a:schemeClr val="tx1"/>
                </a:solidFill>
                <a:effectLst/>
                <a:latin typeface="+mn-lt"/>
                <a:ea typeface="+mn-ea"/>
                <a:cs typeface="+mn-cs"/>
              </a:rPr>
              <a:t>Creativity</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指的是人类产生新思想，新发现，新方法，新理论，新设计，创造新事物的能力，它是结合知识、智力、能力、个性及潜意识等各种因素优化而成，这个领域目前人类仍遥遥领先</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，但</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也试着急起直追，主要领域包括：</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作曲、</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作诗、</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小说、</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绘画、</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设计等。</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智能（</a:t>
            </a:r>
            <a:r>
              <a:rPr lang="en-US" altLang="zh-CN" sz="1200" b="0" i="0" kern="1200" dirty="0">
                <a:solidFill>
                  <a:schemeClr val="tx1"/>
                </a:solidFill>
                <a:effectLst/>
                <a:latin typeface="+mn-lt"/>
                <a:ea typeface="+mn-ea"/>
                <a:cs typeface="+mn-cs"/>
              </a:rPr>
              <a:t>Wisdom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tooltip="编辑章节：智能（Wisdom）"/>
              </a:rPr>
              <a:t>编辑</a:t>
            </a: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指的是人类深刻了解人、事、物的真相，能探求真实真理、明辨是非，指导人类可以过着有意义生活的一种能力，这个领域牵涉人类自我意识、自我认知与价值观，是ˋ目前</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尚未触及的一部分，也是人类最难以模仿的一个领域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弱人工智能观点认为“不可能”制造出能“真正”地</a:t>
            </a:r>
            <a:r>
              <a:rPr lang="zh-CN" altLang="en-US" sz="1200" b="0" i="0" u="none" strike="noStrike" kern="1200" dirty="0">
                <a:solidFill>
                  <a:schemeClr val="tx1"/>
                </a:solidFill>
                <a:effectLst/>
                <a:latin typeface="+mn-lt"/>
                <a:ea typeface="+mn-ea"/>
                <a:cs typeface="+mn-cs"/>
                <a:hlinkClick r:id="rId4" tooltip="推理"/>
              </a:rPr>
              <a:t>推理</a:t>
            </a:r>
            <a:r>
              <a:rPr lang="zh-CN" altLang="en-US" sz="1200" b="0" i="0"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5" tooltip="解决问题"/>
              </a:rPr>
              <a:t>解决问题</a:t>
            </a:r>
            <a:r>
              <a:rPr lang="zh-CN" altLang="en-US" sz="1200" b="0" i="0" kern="1200" dirty="0">
                <a:solidFill>
                  <a:schemeClr val="tx1"/>
                </a:solidFill>
                <a:effectLst/>
                <a:latin typeface="+mn-lt"/>
                <a:ea typeface="+mn-ea"/>
                <a:cs typeface="+mn-cs"/>
              </a:rPr>
              <a:t>的智能机器，这些机器只不过“看起来”像是智能的，但是并不真正拥有智能，也不会有自主意识。强人工智能观点认为“有可能”制造出“真正”能</a:t>
            </a:r>
            <a:r>
              <a:rPr lang="zh-CN" altLang="en-US" sz="1200" b="0" i="0" u="none" strike="noStrike" kern="1200" dirty="0">
                <a:solidFill>
                  <a:schemeClr val="tx1"/>
                </a:solidFill>
                <a:effectLst/>
                <a:latin typeface="+mn-lt"/>
                <a:ea typeface="+mn-ea"/>
                <a:cs typeface="+mn-cs"/>
                <a:hlinkClick r:id="rId4" tooltip="推理"/>
              </a:rPr>
              <a:t>推理</a:t>
            </a:r>
            <a:r>
              <a:rPr lang="zh-CN" altLang="en-US" sz="1200" b="0" i="0"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5" tooltip="解决问题"/>
              </a:rPr>
              <a:t>解决问题</a:t>
            </a:r>
            <a:r>
              <a:rPr lang="zh-CN" altLang="en-US" sz="1200" b="0" i="0" kern="1200" dirty="0">
                <a:solidFill>
                  <a:schemeClr val="tx1"/>
                </a:solidFill>
                <a:effectLst/>
                <a:latin typeface="+mn-lt"/>
                <a:ea typeface="+mn-ea"/>
                <a:cs typeface="+mn-cs"/>
              </a:rPr>
              <a:t>的智能机器，并且，这样的机器将被认为是具有知觉、有自我意识的。</a:t>
            </a: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a:t>
            </a:fld>
            <a:endParaRPr lang="zh-CN" altLang="en-US"/>
          </a:p>
        </p:txBody>
      </p:sp>
    </p:spTree>
    <p:extLst>
      <p:ext uri="{BB962C8B-B14F-4D97-AF65-F5344CB8AC3E}">
        <p14:creationId xmlns:p14="http://schemas.microsoft.com/office/powerpoint/2010/main" val="4155316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a:t>Pycharm</a:t>
            </a:r>
            <a:r>
              <a:rPr lang="en-US" altLang="zh-CN" dirty="0"/>
              <a:t> </a:t>
            </a:r>
            <a:r>
              <a:rPr lang="zh-CN" altLang="en-US" dirty="0"/>
              <a:t>优点，节省时间精力，统一标准</a:t>
            </a:r>
            <a:endParaRPr lang="en-US" altLang="zh-CN" dirty="0"/>
          </a:p>
          <a:p>
            <a:pPr marL="228600" indent="-228600">
              <a:buAutoNum type="arabicPeriod"/>
            </a:pPr>
            <a:r>
              <a:rPr lang="zh-CN" altLang="en-US" dirty="0"/>
              <a:t>各部分介绍</a:t>
            </a:r>
            <a:endParaRPr lang="en-US" altLang="zh-CN" dirty="0"/>
          </a:p>
          <a:p>
            <a:pPr marL="228600" indent="-228600">
              <a:buAutoNum type="arabicPeriod"/>
            </a:pPr>
            <a:r>
              <a:rPr lang="zh-CN" altLang="en-US" dirty="0"/>
              <a:t>字体设置 </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t>20</a:t>
            </a:fld>
            <a:endParaRPr lang="zh-CN" altLang="en-US"/>
          </a:p>
        </p:txBody>
      </p:sp>
    </p:spTree>
    <p:extLst>
      <p:ext uri="{BB962C8B-B14F-4D97-AF65-F5344CB8AC3E}">
        <p14:creationId xmlns:p14="http://schemas.microsoft.com/office/powerpoint/2010/main" val="1255880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a:t>Pycharm</a:t>
            </a:r>
            <a:r>
              <a:rPr lang="en-US" altLang="zh-CN" dirty="0"/>
              <a:t> </a:t>
            </a:r>
            <a:r>
              <a:rPr lang="zh-CN" altLang="en-US" dirty="0"/>
              <a:t>优点，节省时间精力，统一标准</a:t>
            </a:r>
            <a:endParaRPr lang="en-US" altLang="zh-CN" dirty="0"/>
          </a:p>
          <a:p>
            <a:pPr marL="228600" indent="-228600">
              <a:buAutoNum type="arabicPeriod"/>
            </a:pPr>
            <a:r>
              <a:rPr lang="zh-CN" altLang="en-US" dirty="0"/>
              <a:t>各部分介绍</a:t>
            </a:r>
            <a:endParaRPr lang="en-US" altLang="zh-CN" dirty="0"/>
          </a:p>
          <a:p>
            <a:pPr marL="228600" indent="-228600">
              <a:buAutoNum type="arabicPeriod"/>
            </a:pPr>
            <a:r>
              <a:rPr lang="zh-CN" altLang="en-US" dirty="0"/>
              <a:t>字体设置 </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t>21</a:t>
            </a:fld>
            <a:endParaRPr lang="zh-CN" altLang="en-US"/>
          </a:p>
        </p:txBody>
      </p:sp>
    </p:spTree>
    <p:extLst>
      <p:ext uri="{BB962C8B-B14F-4D97-AF65-F5344CB8AC3E}">
        <p14:creationId xmlns:p14="http://schemas.microsoft.com/office/powerpoint/2010/main" val="2236328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22</a:t>
            </a:fld>
            <a:endParaRPr lang="zh-CN" altLang="en-US"/>
          </a:p>
        </p:txBody>
      </p:sp>
    </p:spTree>
    <p:extLst>
      <p:ext uri="{BB962C8B-B14F-4D97-AF65-F5344CB8AC3E}">
        <p14:creationId xmlns:p14="http://schemas.microsoft.com/office/powerpoint/2010/main" val="378941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23</a:t>
            </a:fld>
            <a:endParaRPr lang="zh-CN" altLang="en-US"/>
          </a:p>
        </p:txBody>
      </p:sp>
    </p:spTree>
    <p:extLst>
      <p:ext uri="{BB962C8B-B14F-4D97-AF65-F5344CB8AC3E}">
        <p14:creationId xmlns:p14="http://schemas.microsoft.com/office/powerpoint/2010/main" val="865743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24</a:t>
            </a:fld>
            <a:endParaRPr lang="zh-CN" altLang="en-US"/>
          </a:p>
        </p:txBody>
      </p:sp>
    </p:spTree>
    <p:extLst>
      <p:ext uri="{BB962C8B-B14F-4D97-AF65-F5344CB8AC3E}">
        <p14:creationId xmlns:p14="http://schemas.microsoft.com/office/powerpoint/2010/main" val="2666672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a:t>
            </a:r>
            <a:r>
              <a:rPr lang="zh-CN" altLang="en-US" dirty="0"/>
              <a:t> </a:t>
            </a:r>
            <a:r>
              <a:rPr lang="en-US" altLang="zh-CN" dirty="0"/>
              <a:t>1,</a:t>
            </a:r>
            <a:r>
              <a:rPr lang="zh-CN" altLang="en-US" dirty="0"/>
              <a:t> </a:t>
            </a:r>
            <a:r>
              <a:rPr lang="zh-CN" altLang="en-US" sz="1200" b="0" i="0" kern="1200" dirty="0">
                <a:solidFill>
                  <a:schemeClr val="tx1"/>
                </a:solidFill>
                <a:effectLst/>
                <a:latin typeface="+mn-lt"/>
                <a:ea typeface="+mn-ea"/>
                <a:cs typeface="+mn-cs"/>
              </a:rPr>
              <a:t>对于很大的数，例如</a:t>
            </a:r>
            <a:r>
              <a:rPr lang="en-US" altLang="zh-CN" dirty="0"/>
              <a:t>10000000000</a:t>
            </a:r>
            <a:r>
              <a:rPr lang="zh-CN" altLang="en-US" sz="1200" b="0" i="0" kern="1200" dirty="0">
                <a:solidFill>
                  <a:schemeClr val="tx1"/>
                </a:solidFill>
                <a:effectLst/>
                <a:latin typeface="+mn-lt"/>
                <a:ea typeface="+mn-ea"/>
                <a:cs typeface="+mn-cs"/>
              </a:rPr>
              <a:t>，很难数清楚</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的个数。</a:t>
            </a:r>
            <a:r>
              <a:rPr lang="en-US" sz="1200" b="0" i="0" kern="1200" dirty="0">
                <a:solidFill>
                  <a:schemeClr val="tx1"/>
                </a:solidFill>
                <a:effectLst/>
                <a:latin typeface="+mn-lt"/>
                <a:ea typeface="+mn-ea"/>
                <a:cs typeface="+mn-cs"/>
              </a:rPr>
              <a:t>Python</a:t>
            </a:r>
            <a:r>
              <a:rPr lang="zh-CN" altLang="en-US" sz="1200" b="0" i="0" kern="1200" dirty="0">
                <a:solidFill>
                  <a:schemeClr val="tx1"/>
                </a:solidFill>
                <a:effectLst/>
                <a:latin typeface="+mn-lt"/>
                <a:ea typeface="+mn-ea"/>
                <a:cs typeface="+mn-cs"/>
              </a:rPr>
              <a:t>允许在数字中间以</a:t>
            </a:r>
            <a:r>
              <a:rPr lang="en-US" altLang="zh-CN" dirty="0"/>
              <a:t>_</a:t>
            </a:r>
            <a:r>
              <a:rPr lang="zh-CN" altLang="en-US" sz="1200" b="0" i="0" kern="1200" dirty="0">
                <a:solidFill>
                  <a:schemeClr val="tx1"/>
                </a:solidFill>
                <a:effectLst/>
                <a:latin typeface="+mn-lt"/>
                <a:ea typeface="+mn-ea"/>
                <a:cs typeface="+mn-cs"/>
              </a:rPr>
              <a:t>分隔，因此，写成</a:t>
            </a:r>
            <a:r>
              <a:rPr lang="en-US" altLang="zh-CN" dirty="0"/>
              <a:t>10_000_000_000</a:t>
            </a:r>
            <a:r>
              <a:rPr lang="zh-CN" altLang="en-US" sz="1200" b="0" i="0" kern="1200" dirty="0">
                <a:solidFill>
                  <a:schemeClr val="tx1"/>
                </a:solidFill>
                <a:effectLst/>
                <a:latin typeface="+mn-lt"/>
                <a:ea typeface="+mn-ea"/>
                <a:cs typeface="+mn-cs"/>
              </a:rPr>
              <a:t>和</a:t>
            </a:r>
            <a:r>
              <a:rPr lang="en-US" altLang="zh-CN" dirty="0"/>
              <a:t>10000000000</a:t>
            </a:r>
            <a:r>
              <a:rPr lang="zh-CN" altLang="en-US" sz="1200" b="0" i="0" kern="1200" dirty="0">
                <a:solidFill>
                  <a:schemeClr val="tx1"/>
                </a:solidFill>
                <a:effectLst/>
                <a:latin typeface="+mn-lt"/>
                <a:ea typeface="+mn-ea"/>
                <a:cs typeface="+mn-cs"/>
              </a:rPr>
              <a:t>是完全一样的。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note</a:t>
            </a:r>
            <a:r>
              <a:rPr lang="zh-CN" altLang="en-US" dirty="0"/>
              <a:t> </a:t>
            </a:r>
            <a:r>
              <a:rPr lang="en-US" altLang="zh-CN" dirty="0"/>
              <a:t>2,</a:t>
            </a:r>
            <a:r>
              <a:rPr lang="zh-CN" altLang="en-US" dirty="0"/>
              <a:t> 浮点数可以用数学写法，如</a:t>
            </a:r>
            <a:r>
              <a:rPr lang="en-US" altLang="zh-CN" dirty="0"/>
              <a:t>1.23</a:t>
            </a:r>
            <a:r>
              <a:rPr lang="zh-CN" altLang="en-US" dirty="0"/>
              <a:t>，</a:t>
            </a:r>
            <a:r>
              <a:rPr lang="en-US" altLang="zh-CN" dirty="0"/>
              <a:t>3.14</a:t>
            </a:r>
            <a:r>
              <a:rPr lang="zh-CN" altLang="en-US" dirty="0"/>
              <a:t>，</a:t>
            </a:r>
            <a:r>
              <a:rPr lang="en-US" altLang="zh-CN" dirty="0"/>
              <a:t>-9.01</a:t>
            </a:r>
            <a:r>
              <a:rPr lang="zh-CN" altLang="en-US" dirty="0"/>
              <a:t>，等等。但是对于很大或很小的浮点数，就必须用科学计数法表示，把</a:t>
            </a:r>
            <a:r>
              <a:rPr lang="en-US" altLang="zh-CN" dirty="0"/>
              <a:t>10</a:t>
            </a:r>
            <a:r>
              <a:rPr lang="zh-CN" altLang="en-US" dirty="0"/>
              <a:t>用</a:t>
            </a:r>
            <a:r>
              <a:rPr lang="en-US" dirty="0"/>
              <a:t>e</a:t>
            </a:r>
            <a:r>
              <a:rPr lang="zh-CN" altLang="en-US" dirty="0"/>
              <a:t>替代，</a:t>
            </a:r>
            <a:r>
              <a:rPr lang="en-US" altLang="zh-CN" dirty="0"/>
              <a:t>1.23</a:t>
            </a:r>
            <a:r>
              <a:rPr lang="en-US" dirty="0"/>
              <a:t>x109</a:t>
            </a:r>
            <a:r>
              <a:rPr lang="zh-CN" altLang="en-US" dirty="0"/>
              <a:t>就是</a:t>
            </a:r>
            <a:r>
              <a:rPr lang="en-US" altLang="zh-CN" dirty="0"/>
              <a:t>1.23</a:t>
            </a:r>
            <a:r>
              <a:rPr lang="en-US" dirty="0"/>
              <a:t>e9，</a:t>
            </a:r>
            <a:r>
              <a:rPr lang="zh-CN" altLang="en-US" dirty="0"/>
              <a:t>或者</a:t>
            </a:r>
            <a:r>
              <a:rPr lang="en-US" altLang="zh-CN" dirty="0"/>
              <a:t>12.3</a:t>
            </a:r>
            <a:r>
              <a:rPr lang="en-US" dirty="0"/>
              <a:t>e8，0.000012</a:t>
            </a:r>
            <a:r>
              <a:rPr lang="zh-CN" altLang="en-US" dirty="0"/>
              <a:t>可以写成</a:t>
            </a:r>
            <a:r>
              <a:rPr lang="en-US" altLang="zh-CN" dirty="0"/>
              <a:t>1.2</a:t>
            </a:r>
            <a:r>
              <a:rPr lang="en-US" dirty="0"/>
              <a:t>e-5，</a:t>
            </a:r>
            <a:r>
              <a:rPr lang="zh-CN" altLang="en-US" dirty="0"/>
              <a:t>等等。</a:t>
            </a:r>
          </a:p>
          <a:p>
            <a:endParaRPr lang="en-US" altLang="zh-CN" dirty="0"/>
          </a:p>
          <a:p>
            <a:r>
              <a:rPr lang="en-US" altLang="zh-CN" dirty="0"/>
              <a:t>note</a:t>
            </a:r>
            <a:r>
              <a:rPr lang="zh-CN" altLang="en-US" dirty="0"/>
              <a:t> </a:t>
            </a:r>
            <a:r>
              <a:rPr lang="en-US" altLang="zh-CN" dirty="0"/>
              <a:t>3</a:t>
            </a:r>
            <a:r>
              <a:rPr lang="zh-CN" altLang="en-US" dirty="0"/>
              <a:t>，（除法难道也是精确的？是的！） 例子</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t>25</a:t>
            </a:fld>
            <a:endParaRPr lang="zh-CN" altLang="en-US"/>
          </a:p>
        </p:txBody>
      </p:sp>
    </p:spTree>
    <p:extLst>
      <p:ext uri="{BB962C8B-B14F-4D97-AF65-F5344CB8AC3E}">
        <p14:creationId xmlns:p14="http://schemas.microsoft.com/office/powerpoint/2010/main" val="2907112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26</a:t>
            </a:fld>
            <a:endParaRPr lang="zh-CN" altLang="en-US"/>
          </a:p>
        </p:txBody>
      </p:sp>
    </p:spTree>
    <p:extLst>
      <p:ext uri="{BB962C8B-B14F-4D97-AF65-F5344CB8AC3E}">
        <p14:creationId xmlns:p14="http://schemas.microsoft.com/office/powerpoint/2010/main" val="2797657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因为计算机只能处理数字，如果要处理文本，就必须先把文本转换为数字才能处理。最早的计算机在设计时采用</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个比特（</a:t>
            </a:r>
            <a:r>
              <a:rPr lang="en-US" sz="1200" b="0" i="0" kern="1200" dirty="0">
                <a:solidFill>
                  <a:schemeClr val="tx1"/>
                </a:solidFill>
                <a:effectLst/>
                <a:latin typeface="+mn-lt"/>
                <a:ea typeface="+mn-ea"/>
                <a:cs typeface="+mn-cs"/>
              </a:rPr>
              <a:t>bit）</a:t>
            </a:r>
            <a:r>
              <a:rPr lang="zh-CN" altLang="en-US" sz="1200" b="0" i="0" kern="1200" dirty="0">
                <a:solidFill>
                  <a:schemeClr val="tx1"/>
                </a:solidFill>
                <a:effectLst/>
                <a:latin typeface="+mn-lt"/>
                <a:ea typeface="+mn-ea"/>
                <a:cs typeface="+mn-cs"/>
              </a:rPr>
              <a:t>作为一个字节（</a:t>
            </a:r>
            <a:r>
              <a:rPr lang="en-US" sz="1200" b="0" i="0" kern="1200" dirty="0">
                <a:solidFill>
                  <a:schemeClr val="tx1"/>
                </a:solidFill>
                <a:effectLst/>
                <a:latin typeface="+mn-lt"/>
                <a:ea typeface="+mn-ea"/>
                <a:cs typeface="+mn-cs"/>
              </a:rPr>
              <a:t>byte），</a:t>
            </a:r>
            <a:r>
              <a:rPr lang="zh-CN" altLang="en-US" sz="1200" b="0" i="0" kern="1200" dirty="0">
                <a:solidFill>
                  <a:schemeClr val="tx1"/>
                </a:solidFill>
                <a:effectLst/>
                <a:latin typeface="+mn-lt"/>
                <a:ea typeface="+mn-ea"/>
                <a:cs typeface="+mn-cs"/>
              </a:rPr>
              <a:t>所以，一个字节能表示的最大的整数就是</a:t>
            </a:r>
            <a:r>
              <a:rPr lang="en-US" altLang="zh-CN" sz="1200" b="0" i="0" kern="1200" dirty="0">
                <a:solidFill>
                  <a:schemeClr val="tx1"/>
                </a:solidFill>
                <a:effectLst/>
                <a:latin typeface="+mn-lt"/>
                <a:ea typeface="+mn-ea"/>
                <a:cs typeface="+mn-cs"/>
              </a:rPr>
              <a:t>255</a:t>
            </a:r>
            <a:r>
              <a:rPr lang="zh-CN" altLang="en-US" sz="1200" b="0" i="0" kern="1200" dirty="0">
                <a:solidFill>
                  <a:schemeClr val="tx1"/>
                </a:solidFill>
                <a:effectLst/>
                <a:latin typeface="+mn-lt"/>
                <a:ea typeface="+mn-ea"/>
                <a:cs typeface="+mn-cs"/>
              </a:rPr>
              <a:t>（二进制</a:t>
            </a:r>
            <a:r>
              <a:rPr lang="en-US" altLang="zh-CN" sz="1200" b="0" i="0" kern="1200" dirty="0">
                <a:solidFill>
                  <a:schemeClr val="tx1"/>
                </a:solidFill>
                <a:effectLst/>
                <a:latin typeface="+mn-lt"/>
                <a:ea typeface="+mn-ea"/>
                <a:cs typeface="+mn-cs"/>
              </a:rPr>
              <a:t>11111111=</a:t>
            </a:r>
            <a:r>
              <a:rPr lang="zh-CN" altLang="en-US" sz="1200" b="0" i="0" kern="1200" dirty="0">
                <a:solidFill>
                  <a:schemeClr val="tx1"/>
                </a:solidFill>
                <a:effectLst/>
                <a:latin typeface="+mn-lt"/>
                <a:ea typeface="+mn-ea"/>
                <a:cs typeface="+mn-cs"/>
              </a:rPr>
              <a:t>十进制</a:t>
            </a:r>
            <a:r>
              <a:rPr lang="en-US" altLang="zh-CN" sz="1200" b="0" i="0" kern="1200" dirty="0">
                <a:solidFill>
                  <a:schemeClr val="tx1"/>
                </a:solidFill>
                <a:effectLst/>
                <a:latin typeface="+mn-lt"/>
                <a:ea typeface="+mn-ea"/>
                <a:cs typeface="+mn-cs"/>
              </a:rPr>
              <a:t>255</a:t>
            </a:r>
            <a:r>
              <a:rPr lang="zh-CN" altLang="en-US" sz="1200" b="0" i="0" kern="1200" dirty="0">
                <a:solidFill>
                  <a:schemeClr val="tx1"/>
                </a:solidFill>
                <a:effectLst/>
                <a:latin typeface="+mn-lt"/>
                <a:ea typeface="+mn-ea"/>
                <a:cs typeface="+mn-cs"/>
              </a:rPr>
              <a:t>），如果要表示更大的整数，就必须用更多的字节。比如两个字节可以表示的最大整数是</a:t>
            </a:r>
            <a:r>
              <a:rPr lang="en-US" altLang="zh-CN" sz="1200" b="0" i="0" kern="1200" dirty="0">
                <a:solidFill>
                  <a:schemeClr val="tx1"/>
                </a:solidFill>
                <a:effectLst/>
                <a:latin typeface="+mn-lt"/>
                <a:ea typeface="+mn-ea"/>
                <a:cs typeface="+mn-cs"/>
              </a:rPr>
              <a:t>65535</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个字节可以表示的最大整数是</a:t>
            </a:r>
            <a:r>
              <a:rPr lang="en-US" altLang="zh-CN" sz="1200" b="0" i="0" kern="1200" dirty="0">
                <a:solidFill>
                  <a:schemeClr val="tx1"/>
                </a:solidFill>
                <a:effectLst/>
                <a:latin typeface="+mn-lt"/>
                <a:ea typeface="+mn-ea"/>
                <a:cs typeface="+mn-cs"/>
              </a:rPr>
              <a:t>4294967295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由于计算机是美国人发明的，因此，最早只有</a:t>
            </a:r>
            <a:r>
              <a:rPr lang="en-US" altLang="zh-CN" sz="1200" b="0" i="0" kern="1200" dirty="0">
                <a:solidFill>
                  <a:schemeClr val="tx1"/>
                </a:solidFill>
                <a:effectLst/>
                <a:latin typeface="+mn-lt"/>
                <a:ea typeface="+mn-ea"/>
                <a:cs typeface="+mn-cs"/>
              </a:rPr>
              <a:t>127</a:t>
            </a:r>
            <a:r>
              <a:rPr lang="zh-CN" altLang="en-US" sz="1200" b="0" i="0" kern="1200" dirty="0">
                <a:solidFill>
                  <a:schemeClr val="tx1"/>
                </a:solidFill>
                <a:effectLst/>
                <a:latin typeface="+mn-lt"/>
                <a:ea typeface="+mn-ea"/>
                <a:cs typeface="+mn-cs"/>
              </a:rPr>
              <a:t>个字符被编码到计算机里，也就是大小写英文字母、数字和一些符号，这个编码表被称为</a:t>
            </a:r>
            <a:r>
              <a:rPr lang="en-US" sz="1200" b="0" i="0" kern="1200" dirty="0">
                <a:solidFill>
                  <a:schemeClr val="tx1"/>
                </a:solidFill>
                <a:effectLst/>
                <a:latin typeface="+mn-lt"/>
                <a:ea typeface="+mn-ea"/>
                <a:cs typeface="+mn-cs"/>
              </a:rPr>
              <a:t>ASCII</a:t>
            </a:r>
            <a:r>
              <a:rPr lang="zh-CN" altLang="en-US" sz="1200" b="0" i="0" kern="1200" dirty="0">
                <a:solidFill>
                  <a:schemeClr val="tx1"/>
                </a:solidFill>
                <a:effectLst/>
                <a:latin typeface="+mn-lt"/>
                <a:ea typeface="+mn-ea"/>
                <a:cs typeface="+mn-cs"/>
              </a:rPr>
              <a:t>编码，比如大写字母</a:t>
            </a:r>
            <a:r>
              <a:rPr lang="en-US"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的编码是</a:t>
            </a:r>
            <a:r>
              <a:rPr lang="en-US" altLang="zh-CN" sz="1200" b="0" i="0" kern="1200" dirty="0">
                <a:solidFill>
                  <a:schemeClr val="tx1"/>
                </a:solidFill>
                <a:effectLst/>
                <a:latin typeface="+mn-lt"/>
                <a:ea typeface="+mn-ea"/>
                <a:cs typeface="+mn-cs"/>
              </a:rPr>
              <a:t>65</a:t>
            </a:r>
            <a:r>
              <a:rPr lang="zh-CN" altLang="en-US" sz="1200" b="0" i="0" kern="1200" dirty="0">
                <a:solidFill>
                  <a:schemeClr val="tx1"/>
                </a:solidFill>
                <a:effectLst/>
                <a:latin typeface="+mn-lt"/>
                <a:ea typeface="+mn-ea"/>
                <a:cs typeface="+mn-cs"/>
              </a:rPr>
              <a:t>，小写字母</a:t>
            </a:r>
            <a:r>
              <a:rPr lang="en-US"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的编码是</a:t>
            </a:r>
            <a:r>
              <a:rPr lang="en-US" altLang="zh-CN" sz="1200" b="0" i="0" kern="1200" dirty="0">
                <a:solidFill>
                  <a:schemeClr val="tx1"/>
                </a:solidFill>
                <a:effectLst/>
                <a:latin typeface="+mn-lt"/>
                <a:ea typeface="+mn-ea"/>
                <a:cs typeface="+mn-cs"/>
              </a:rPr>
              <a:t>122</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但是要处理中文显然一个字节是不够的，至少需要两个字节，而且还不能和</a:t>
            </a:r>
            <a:r>
              <a:rPr lang="en-US" sz="1200" b="0" i="0" kern="1200" dirty="0">
                <a:solidFill>
                  <a:schemeClr val="tx1"/>
                </a:solidFill>
                <a:effectLst/>
                <a:latin typeface="+mn-lt"/>
                <a:ea typeface="+mn-ea"/>
                <a:cs typeface="+mn-cs"/>
              </a:rPr>
              <a:t>ASCII</a:t>
            </a:r>
            <a:r>
              <a:rPr lang="zh-CN" altLang="en-US" sz="1200" b="0" i="0" kern="1200" dirty="0">
                <a:solidFill>
                  <a:schemeClr val="tx1"/>
                </a:solidFill>
                <a:effectLst/>
                <a:latin typeface="+mn-lt"/>
                <a:ea typeface="+mn-ea"/>
                <a:cs typeface="+mn-cs"/>
              </a:rPr>
              <a:t>编码冲突，所以，中国制定了</a:t>
            </a:r>
            <a:r>
              <a:rPr lang="en-US" dirty="0"/>
              <a:t>GB2312</a:t>
            </a:r>
            <a:r>
              <a:rPr lang="zh-CN" altLang="en-US" sz="1200" b="0" i="0" kern="1200" dirty="0">
                <a:solidFill>
                  <a:schemeClr val="tx1"/>
                </a:solidFill>
                <a:effectLst/>
                <a:latin typeface="+mn-lt"/>
                <a:ea typeface="+mn-ea"/>
                <a:cs typeface="+mn-cs"/>
              </a:rPr>
              <a:t>编码，用来把中文编进去。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Unicode</a:t>
            </a: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ASCII</a:t>
            </a:r>
            <a:r>
              <a:rPr lang="zh-CN" altLang="en-US" sz="1200" b="0" i="0" kern="1200" dirty="0">
                <a:solidFill>
                  <a:schemeClr val="tx1"/>
                </a:solidFill>
                <a:effectLst/>
                <a:latin typeface="+mn-lt"/>
                <a:ea typeface="+mn-ea"/>
                <a:cs typeface="+mn-cs"/>
              </a:rPr>
              <a:t>编码是</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个字节，而</a:t>
            </a:r>
            <a:r>
              <a:rPr lang="en-US" sz="1200" b="0" i="0" kern="1200" dirty="0">
                <a:solidFill>
                  <a:schemeClr val="tx1"/>
                </a:solidFill>
                <a:effectLst/>
                <a:latin typeface="+mn-lt"/>
                <a:ea typeface="+mn-ea"/>
                <a:cs typeface="+mn-cs"/>
              </a:rPr>
              <a:t>Unicode</a:t>
            </a:r>
            <a:r>
              <a:rPr lang="zh-CN" altLang="en-US" sz="1200" b="0" i="0" kern="1200" dirty="0">
                <a:solidFill>
                  <a:schemeClr val="tx1"/>
                </a:solidFill>
                <a:effectLst/>
                <a:latin typeface="+mn-lt"/>
                <a:ea typeface="+mn-ea"/>
                <a:cs typeface="+mn-cs"/>
              </a:rPr>
              <a:t>编码通常是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个字节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Unicode</a:t>
            </a:r>
            <a:r>
              <a:rPr lang="zh-CN" altLang="en-US" sz="1200" b="0" i="0" kern="1200" dirty="0">
                <a:solidFill>
                  <a:schemeClr val="tx1"/>
                </a:solidFill>
                <a:effectLst/>
                <a:latin typeface="+mn-lt"/>
                <a:ea typeface="+mn-ea"/>
                <a:cs typeface="+mn-cs"/>
              </a:rPr>
              <a:t> 字母</a:t>
            </a:r>
            <a:r>
              <a:rPr lang="en-US"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用</a:t>
            </a:r>
            <a:r>
              <a:rPr lang="en-US" sz="1200" b="0" i="0" kern="1200" dirty="0">
                <a:solidFill>
                  <a:schemeClr val="tx1"/>
                </a:solidFill>
                <a:effectLst/>
                <a:latin typeface="+mn-lt"/>
                <a:ea typeface="+mn-ea"/>
                <a:cs typeface="+mn-cs"/>
              </a:rPr>
              <a:t>ASCII</a:t>
            </a:r>
            <a:r>
              <a:rPr lang="zh-CN" altLang="en-US" sz="1200" b="0" i="0" kern="1200" dirty="0">
                <a:solidFill>
                  <a:schemeClr val="tx1"/>
                </a:solidFill>
                <a:effectLst/>
                <a:latin typeface="+mn-lt"/>
                <a:ea typeface="+mn-ea"/>
                <a:cs typeface="+mn-cs"/>
              </a:rPr>
              <a:t>编码是十进制的</a:t>
            </a:r>
            <a:r>
              <a:rPr lang="en-US" altLang="zh-CN" sz="1200" b="0" i="0" kern="1200" dirty="0">
                <a:solidFill>
                  <a:schemeClr val="tx1"/>
                </a:solidFill>
                <a:effectLst/>
                <a:latin typeface="+mn-lt"/>
                <a:ea typeface="+mn-ea"/>
                <a:cs typeface="+mn-cs"/>
              </a:rPr>
              <a:t>65</a:t>
            </a:r>
            <a:r>
              <a:rPr lang="zh-CN" altLang="en-US" sz="1200" b="0" i="0" kern="1200" dirty="0">
                <a:solidFill>
                  <a:schemeClr val="tx1"/>
                </a:solidFill>
                <a:effectLst/>
                <a:latin typeface="+mn-lt"/>
                <a:ea typeface="+mn-ea"/>
                <a:cs typeface="+mn-cs"/>
              </a:rPr>
              <a:t>，二进制的</a:t>
            </a:r>
            <a:r>
              <a:rPr lang="en-US" altLang="zh-CN" sz="1200" b="0" i="0" kern="1200" dirty="0">
                <a:solidFill>
                  <a:schemeClr val="tx1"/>
                </a:solidFill>
                <a:effectLst/>
                <a:latin typeface="+mn-lt"/>
                <a:ea typeface="+mn-ea"/>
                <a:cs typeface="+mn-cs"/>
              </a:rPr>
              <a:t>01000001</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字符</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用</a:t>
            </a:r>
            <a:r>
              <a:rPr lang="en-US" sz="1200" b="0" i="0" kern="1200" dirty="0">
                <a:solidFill>
                  <a:schemeClr val="tx1"/>
                </a:solidFill>
                <a:effectLst/>
                <a:latin typeface="+mn-lt"/>
                <a:ea typeface="+mn-ea"/>
                <a:cs typeface="+mn-cs"/>
              </a:rPr>
              <a:t>ASCII</a:t>
            </a:r>
            <a:r>
              <a:rPr lang="zh-CN" altLang="en-US" sz="1200" b="0" i="0" kern="1200" dirty="0">
                <a:solidFill>
                  <a:schemeClr val="tx1"/>
                </a:solidFill>
                <a:effectLst/>
                <a:latin typeface="+mn-lt"/>
                <a:ea typeface="+mn-ea"/>
                <a:cs typeface="+mn-cs"/>
              </a:rPr>
              <a:t>编码是十进制的</a:t>
            </a:r>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，二进制的</a:t>
            </a:r>
            <a:r>
              <a:rPr lang="en-US" altLang="zh-CN" sz="1200" b="0" i="0" kern="1200" dirty="0">
                <a:solidFill>
                  <a:schemeClr val="tx1"/>
                </a:solidFill>
                <a:effectLst/>
                <a:latin typeface="+mn-lt"/>
                <a:ea typeface="+mn-ea"/>
                <a:cs typeface="+mn-cs"/>
              </a:rPr>
              <a:t>00110000</a:t>
            </a:r>
            <a:r>
              <a:rPr lang="zh-CN" altLang="en-US" sz="1200" b="0" i="0" kern="1200" dirty="0">
                <a:solidFill>
                  <a:schemeClr val="tx1"/>
                </a:solidFill>
                <a:effectLst/>
                <a:latin typeface="+mn-lt"/>
                <a:ea typeface="+mn-ea"/>
                <a:cs typeface="+mn-cs"/>
              </a:rPr>
              <a:t>，注意字符</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和整数</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是不同的；</a:t>
            </a:r>
          </a:p>
          <a:p>
            <a:r>
              <a:rPr lang="zh-CN" altLang="en-US" sz="1200" b="0" i="0" kern="1200" dirty="0">
                <a:solidFill>
                  <a:schemeClr val="tx1"/>
                </a:solidFill>
                <a:effectLst/>
                <a:latin typeface="+mn-lt"/>
                <a:ea typeface="+mn-ea"/>
                <a:cs typeface="+mn-cs"/>
              </a:rPr>
              <a:t>汉字中已经超出了</a:t>
            </a:r>
            <a:r>
              <a:rPr lang="en-US" sz="1200" b="0" i="0" kern="1200" dirty="0">
                <a:solidFill>
                  <a:schemeClr val="tx1"/>
                </a:solidFill>
                <a:effectLst/>
                <a:latin typeface="+mn-lt"/>
                <a:ea typeface="+mn-ea"/>
                <a:cs typeface="+mn-cs"/>
              </a:rPr>
              <a:t>ASCII</a:t>
            </a:r>
            <a:r>
              <a:rPr lang="zh-CN" altLang="en-US" sz="1200" b="0" i="0" kern="1200" dirty="0">
                <a:solidFill>
                  <a:schemeClr val="tx1"/>
                </a:solidFill>
                <a:effectLst/>
                <a:latin typeface="+mn-lt"/>
                <a:ea typeface="+mn-ea"/>
                <a:cs typeface="+mn-cs"/>
              </a:rPr>
              <a:t>编码的范围，用</a:t>
            </a:r>
            <a:r>
              <a:rPr lang="en-US" sz="1200" b="0" i="0" kern="1200" dirty="0">
                <a:solidFill>
                  <a:schemeClr val="tx1"/>
                </a:solidFill>
                <a:effectLst/>
                <a:latin typeface="+mn-lt"/>
                <a:ea typeface="+mn-ea"/>
                <a:cs typeface="+mn-cs"/>
              </a:rPr>
              <a:t>Unicode</a:t>
            </a:r>
            <a:r>
              <a:rPr lang="zh-CN" altLang="en-US" sz="1200" b="0" i="0" kern="1200" dirty="0">
                <a:solidFill>
                  <a:schemeClr val="tx1"/>
                </a:solidFill>
                <a:effectLst/>
                <a:latin typeface="+mn-lt"/>
                <a:ea typeface="+mn-ea"/>
                <a:cs typeface="+mn-cs"/>
              </a:rPr>
              <a:t>编码是十进制的</a:t>
            </a:r>
            <a:r>
              <a:rPr lang="en-US" altLang="zh-CN" sz="1200" b="0" i="0" kern="1200" dirty="0">
                <a:solidFill>
                  <a:schemeClr val="tx1"/>
                </a:solidFill>
                <a:effectLst/>
                <a:latin typeface="+mn-lt"/>
                <a:ea typeface="+mn-ea"/>
                <a:cs typeface="+mn-cs"/>
              </a:rPr>
              <a:t>20013</a:t>
            </a:r>
            <a:r>
              <a:rPr lang="zh-CN" altLang="en-US" sz="1200" b="0" i="0" kern="1200" dirty="0">
                <a:solidFill>
                  <a:schemeClr val="tx1"/>
                </a:solidFill>
                <a:effectLst/>
                <a:latin typeface="+mn-lt"/>
                <a:ea typeface="+mn-ea"/>
                <a:cs typeface="+mn-cs"/>
              </a:rPr>
              <a:t>，二进制的</a:t>
            </a:r>
            <a:r>
              <a:rPr lang="en-US" altLang="zh-CN" sz="1200" b="0" i="0" kern="1200" dirty="0">
                <a:solidFill>
                  <a:schemeClr val="tx1"/>
                </a:solidFill>
                <a:effectLst/>
                <a:latin typeface="+mn-lt"/>
                <a:ea typeface="+mn-ea"/>
                <a:cs typeface="+mn-cs"/>
              </a:rPr>
              <a:t>01001110 00101101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UTF-8</a:t>
            </a:r>
            <a:r>
              <a:rPr lang="zh-CN" altLang="en-US" sz="1200" b="0" i="0" kern="1200" dirty="0">
                <a:solidFill>
                  <a:schemeClr val="tx1"/>
                </a:solidFill>
                <a:effectLst/>
                <a:latin typeface="+mn-lt"/>
                <a:ea typeface="+mn-ea"/>
                <a:cs typeface="+mn-cs"/>
              </a:rPr>
              <a:t>编码把一个</a:t>
            </a:r>
            <a:r>
              <a:rPr lang="en-US" sz="1200" b="0" i="0" kern="1200" dirty="0">
                <a:solidFill>
                  <a:schemeClr val="tx1"/>
                </a:solidFill>
                <a:effectLst/>
                <a:latin typeface="+mn-lt"/>
                <a:ea typeface="+mn-ea"/>
                <a:cs typeface="+mn-cs"/>
              </a:rPr>
              <a:t>Unicode</a:t>
            </a:r>
            <a:r>
              <a:rPr lang="zh-CN" altLang="en-US" sz="1200" b="0" i="0" kern="1200" dirty="0">
                <a:solidFill>
                  <a:schemeClr val="tx1"/>
                </a:solidFill>
                <a:effectLst/>
                <a:latin typeface="+mn-lt"/>
                <a:ea typeface="+mn-ea"/>
                <a:cs typeface="+mn-cs"/>
              </a:rPr>
              <a:t>字符根据不同的数字大小编码成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个字节，常用的英文字母被编码成</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个字节，汉字通常是</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个字节，只有很生僻的字符才会被编码成</a:t>
            </a:r>
            <a:r>
              <a:rPr lang="en-US" altLang="zh-CN" sz="1200" b="0" i="0" kern="1200" dirty="0">
                <a:solidFill>
                  <a:schemeClr val="tx1"/>
                </a:solidFill>
                <a:effectLst/>
                <a:latin typeface="+mn-lt"/>
                <a:ea typeface="+mn-ea"/>
                <a:cs typeface="+mn-cs"/>
              </a:rPr>
              <a:t>4-6</a:t>
            </a:r>
            <a:r>
              <a:rPr lang="zh-CN" altLang="en-US" sz="1200" b="0" i="0" kern="1200" dirty="0">
                <a:solidFill>
                  <a:schemeClr val="tx1"/>
                </a:solidFill>
                <a:effectLst/>
                <a:latin typeface="+mn-lt"/>
                <a:ea typeface="+mn-ea"/>
                <a:cs typeface="+mn-cs"/>
              </a:rPr>
              <a:t>个字节。如果你要传输的文本包含大量英文字符，用</a:t>
            </a:r>
            <a:r>
              <a:rPr lang="en-US" sz="1200" b="0" i="0" kern="1200" dirty="0">
                <a:solidFill>
                  <a:schemeClr val="tx1"/>
                </a:solidFill>
                <a:effectLst/>
                <a:latin typeface="+mn-lt"/>
                <a:ea typeface="+mn-ea"/>
                <a:cs typeface="+mn-cs"/>
              </a:rPr>
              <a:t>UTF-8</a:t>
            </a:r>
            <a:r>
              <a:rPr lang="zh-CN" altLang="en-US" sz="1200" b="0" i="0" kern="1200" dirty="0">
                <a:solidFill>
                  <a:schemeClr val="tx1"/>
                </a:solidFill>
                <a:effectLst/>
                <a:latin typeface="+mn-lt"/>
                <a:ea typeface="+mn-ea"/>
                <a:cs typeface="+mn-cs"/>
              </a:rPr>
              <a:t>编码就能节省空间：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在计算机内存中，统一使用</a:t>
            </a:r>
            <a:r>
              <a:rPr lang="en-US" sz="1200" b="0" i="0" kern="1200" dirty="0">
                <a:solidFill>
                  <a:schemeClr val="tx1"/>
                </a:solidFill>
                <a:effectLst/>
                <a:latin typeface="+mn-lt"/>
                <a:ea typeface="+mn-ea"/>
                <a:cs typeface="+mn-cs"/>
              </a:rPr>
              <a:t>Unicode</a:t>
            </a:r>
            <a:r>
              <a:rPr lang="zh-CN" altLang="en-US" sz="1200" b="0" i="0" kern="1200" dirty="0">
                <a:solidFill>
                  <a:schemeClr val="tx1"/>
                </a:solidFill>
                <a:effectLst/>
                <a:latin typeface="+mn-lt"/>
                <a:ea typeface="+mn-ea"/>
                <a:cs typeface="+mn-cs"/>
              </a:rPr>
              <a:t>编码，当需要保存到硬盘或者需要传输的时候，就转换为</a:t>
            </a:r>
            <a:r>
              <a:rPr lang="en-US" sz="1200" b="0" i="0" kern="1200" dirty="0">
                <a:solidFill>
                  <a:schemeClr val="tx1"/>
                </a:solidFill>
                <a:effectLst/>
                <a:latin typeface="+mn-lt"/>
                <a:ea typeface="+mn-ea"/>
                <a:cs typeface="+mn-cs"/>
              </a:rPr>
              <a:t>UTF-8</a:t>
            </a:r>
            <a:r>
              <a:rPr lang="zh-CN" altLang="en-US" sz="1200" b="0" i="0" kern="1200" dirty="0">
                <a:solidFill>
                  <a:schemeClr val="tx1"/>
                </a:solidFill>
                <a:effectLst/>
                <a:latin typeface="+mn-lt"/>
                <a:ea typeface="+mn-ea"/>
                <a:cs typeface="+mn-cs"/>
              </a:rPr>
              <a:t>编码。</a:t>
            </a:r>
          </a:p>
          <a:p>
            <a:r>
              <a:rPr lang="zh-CN" altLang="en-US" sz="1200" b="0" i="0" kern="1200" dirty="0">
                <a:solidFill>
                  <a:schemeClr val="tx1"/>
                </a:solidFill>
                <a:effectLst/>
                <a:latin typeface="+mn-lt"/>
                <a:ea typeface="+mn-ea"/>
                <a:cs typeface="+mn-cs"/>
              </a:rPr>
              <a:t>用记事本编辑的时候，从文件读取的</a:t>
            </a:r>
            <a:r>
              <a:rPr lang="en-US" sz="1200" b="0" i="0" kern="1200" dirty="0">
                <a:solidFill>
                  <a:schemeClr val="tx1"/>
                </a:solidFill>
                <a:effectLst/>
                <a:latin typeface="+mn-lt"/>
                <a:ea typeface="+mn-ea"/>
                <a:cs typeface="+mn-cs"/>
              </a:rPr>
              <a:t>UTF-8</a:t>
            </a:r>
            <a:r>
              <a:rPr lang="zh-CN" altLang="en-US" sz="1200" b="0" i="0" kern="1200" dirty="0">
                <a:solidFill>
                  <a:schemeClr val="tx1"/>
                </a:solidFill>
                <a:effectLst/>
                <a:latin typeface="+mn-lt"/>
                <a:ea typeface="+mn-ea"/>
                <a:cs typeface="+mn-cs"/>
              </a:rPr>
              <a:t>字符被转换为</a:t>
            </a:r>
            <a:r>
              <a:rPr lang="en-US" sz="1200" b="0" i="0" kern="1200" dirty="0">
                <a:solidFill>
                  <a:schemeClr val="tx1"/>
                </a:solidFill>
                <a:effectLst/>
                <a:latin typeface="+mn-lt"/>
                <a:ea typeface="+mn-ea"/>
                <a:cs typeface="+mn-cs"/>
              </a:rPr>
              <a:t>Unicode</a:t>
            </a:r>
            <a:r>
              <a:rPr lang="zh-CN" altLang="en-US" sz="1200" b="0" i="0" kern="1200" dirty="0">
                <a:solidFill>
                  <a:schemeClr val="tx1"/>
                </a:solidFill>
                <a:effectLst/>
                <a:latin typeface="+mn-lt"/>
                <a:ea typeface="+mn-ea"/>
                <a:cs typeface="+mn-cs"/>
              </a:rPr>
              <a:t>字符到内存里，编辑完成后，保存的时候再把</a:t>
            </a:r>
            <a:r>
              <a:rPr lang="en-US" sz="1200" b="0" i="0" kern="1200" dirty="0">
                <a:solidFill>
                  <a:schemeClr val="tx1"/>
                </a:solidFill>
                <a:effectLst/>
                <a:latin typeface="+mn-lt"/>
                <a:ea typeface="+mn-ea"/>
                <a:cs typeface="+mn-cs"/>
              </a:rPr>
              <a:t>Unicode</a:t>
            </a:r>
            <a:r>
              <a:rPr lang="zh-CN" altLang="en-US" sz="1200" b="0" i="0" kern="1200" dirty="0">
                <a:solidFill>
                  <a:schemeClr val="tx1"/>
                </a:solidFill>
                <a:effectLst/>
                <a:latin typeface="+mn-lt"/>
                <a:ea typeface="+mn-ea"/>
                <a:cs typeface="+mn-cs"/>
              </a:rPr>
              <a:t>转换为</a:t>
            </a:r>
            <a:r>
              <a:rPr lang="en-US" sz="1200" b="0" i="0" kern="1200" dirty="0">
                <a:solidFill>
                  <a:schemeClr val="tx1"/>
                </a:solidFill>
                <a:effectLst/>
                <a:latin typeface="+mn-lt"/>
                <a:ea typeface="+mn-ea"/>
                <a:cs typeface="+mn-cs"/>
              </a:rPr>
              <a:t>UTF-8</a:t>
            </a:r>
            <a:r>
              <a:rPr lang="zh-CN" altLang="en-US" sz="1200" b="0" i="0" kern="1200" dirty="0">
                <a:solidFill>
                  <a:schemeClr val="tx1"/>
                </a:solidFill>
                <a:effectLst/>
                <a:latin typeface="+mn-lt"/>
                <a:ea typeface="+mn-ea"/>
                <a:cs typeface="+mn-cs"/>
              </a:rPr>
              <a:t>保存到文件：</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浏览网页的时候，服务器会把动态生成的</a:t>
            </a:r>
            <a:r>
              <a:rPr lang="en-US" sz="1200" b="0" i="0" kern="1200" dirty="0">
                <a:solidFill>
                  <a:schemeClr val="tx1"/>
                </a:solidFill>
                <a:effectLst/>
                <a:latin typeface="+mn-lt"/>
                <a:ea typeface="+mn-ea"/>
                <a:cs typeface="+mn-cs"/>
              </a:rPr>
              <a:t>Unicode</a:t>
            </a:r>
            <a:r>
              <a:rPr lang="zh-CN" altLang="en-US" sz="1200" b="0" i="0" kern="1200" dirty="0">
                <a:solidFill>
                  <a:schemeClr val="tx1"/>
                </a:solidFill>
                <a:effectLst/>
                <a:latin typeface="+mn-lt"/>
                <a:ea typeface="+mn-ea"/>
                <a:cs typeface="+mn-cs"/>
              </a:rPr>
              <a:t>内容转换为</a:t>
            </a:r>
            <a:r>
              <a:rPr lang="en-US" sz="1200" b="0" i="0" kern="1200" dirty="0">
                <a:solidFill>
                  <a:schemeClr val="tx1"/>
                </a:solidFill>
                <a:effectLst/>
                <a:latin typeface="+mn-lt"/>
                <a:ea typeface="+mn-ea"/>
                <a:cs typeface="+mn-cs"/>
              </a:rPr>
              <a:t>UTF-8</a:t>
            </a:r>
            <a:r>
              <a:rPr lang="zh-CN" altLang="en-US" sz="1200" b="0" i="0" kern="1200" dirty="0">
                <a:solidFill>
                  <a:schemeClr val="tx1"/>
                </a:solidFill>
                <a:effectLst/>
                <a:latin typeface="+mn-lt"/>
                <a:ea typeface="+mn-ea"/>
                <a:cs typeface="+mn-cs"/>
              </a:rPr>
              <a:t>再传输到浏览器：</a:t>
            </a:r>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27</a:t>
            </a:fld>
            <a:endParaRPr lang="zh-CN" altLang="en-US"/>
          </a:p>
        </p:txBody>
      </p:sp>
    </p:spTree>
    <p:extLst>
      <p:ext uri="{BB962C8B-B14F-4D97-AF65-F5344CB8AC3E}">
        <p14:creationId xmlns:p14="http://schemas.microsoft.com/office/powerpoint/2010/main" val="3205557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b="0" i="0" kern="1200" dirty="0">
                <a:solidFill>
                  <a:schemeClr val="tx1"/>
                </a:solidFill>
                <a:effectLst/>
                <a:latin typeface="+mn-lt"/>
                <a:ea typeface="+mn-ea"/>
                <a:cs typeface="+mn-cs"/>
              </a:rPr>
              <a:t>1.</a:t>
            </a:r>
            <a:r>
              <a:rPr lang="zh-CN" altLang="en-US" sz="1200" dirty="0">
                <a:latin typeface="Microsoft YaHei UI" panose="020B0503020204020204" pitchFamily="34" charset="-122"/>
                <a:ea typeface="Microsoft YaHei UI" panose="020B0503020204020204" pitchFamily="34" charset="-122"/>
              </a:rPr>
              <a:t>由于</a:t>
            </a:r>
            <a:r>
              <a:rPr lang="en-US" sz="1200" dirty="0">
                <a:latin typeface="Microsoft YaHei UI" panose="020B0503020204020204" pitchFamily="34" charset="-122"/>
                <a:ea typeface="Microsoft YaHei UI" panose="020B0503020204020204" pitchFamily="34" charset="-122"/>
              </a:rPr>
              <a:t>Python</a:t>
            </a:r>
            <a:r>
              <a:rPr lang="zh-CN" altLang="en-US" sz="1200" dirty="0">
                <a:latin typeface="Microsoft YaHei UI" panose="020B0503020204020204" pitchFamily="34" charset="-122"/>
                <a:ea typeface="Microsoft YaHei UI" panose="020B0503020204020204" pitchFamily="34" charset="-122"/>
              </a:rPr>
              <a:t>的字符串类型是</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在内存中以</a:t>
            </a:r>
            <a:r>
              <a:rPr lang="en-US" sz="1200" dirty="0">
                <a:latin typeface="Microsoft YaHei UI" panose="020B0503020204020204" pitchFamily="34" charset="-122"/>
                <a:ea typeface="Microsoft YaHei UI" panose="020B0503020204020204" pitchFamily="34" charset="-122"/>
              </a:rPr>
              <a:t>Unicode</a:t>
            </a:r>
            <a:r>
              <a:rPr lang="zh-CN" altLang="en-US" sz="1200" dirty="0">
                <a:latin typeface="Microsoft YaHei UI" panose="020B0503020204020204" pitchFamily="34" charset="-122"/>
                <a:ea typeface="Microsoft YaHei UI" panose="020B0503020204020204" pitchFamily="34" charset="-122"/>
              </a:rPr>
              <a:t>表示，一个字符对应若干个字节。如果要在网络上传输，或者保存到磁盘上，就需要把</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变为以字节为单位的</a:t>
            </a:r>
            <a:r>
              <a:rPr lang="en-US" sz="1200" dirty="0">
                <a:latin typeface="Microsoft YaHei UI" panose="020B0503020204020204" pitchFamily="34" charset="-122"/>
                <a:ea typeface="Microsoft YaHei UI" panose="020B0503020204020204" pitchFamily="34" charset="-122"/>
              </a:rPr>
              <a:t>bytes。</a:t>
            </a:r>
            <a:endParaRPr lang="en-CN" sz="1200" dirty="0">
              <a:latin typeface="Microsoft YaHei UI" panose="020B0503020204020204" pitchFamily="34" charset="-122"/>
              <a:ea typeface="Microsoft YaHei UI"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28</a:t>
            </a:fld>
            <a:endParaRPr lang="zh-CN" altLang="en-US"/>
          </a:p>
        </p:txBody>
      </p:sp>
    </p:spTree>
    <p:extLst>
      <p:ext uri="{BB962C8B-B14F-4D97-AF65-F5344CB8AC3E}">
        <p14:creationId xmlns:p14="http://schemas.microsoft.com/office/powerpoint/2010/main" val="1117267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b="0" i="0" kern="1200" dirty="0">
                <a:solidFill>
                  <a:schemeClr val="tx1"/>
                </a:solidFill>
                <a:effectLst/>
                <a:latin typeface="+mn-lt"/>
                <a:ea typeface="+mn-ea"/>
                <a:cs typeface="+mn-cs"/>
              </a:rPr>
              <a:t>1.</a:t>
            </a:r>
            <a:r>
              <a:rPr lang="zh-CN" altLang="en-US" sz="1200" dirty="0">
                <a:latin typeface="Microsoft YaHei UI" panose="020B0503020204020204" pitchFamily="34" charset="-122"/>
                <a:ea typeface="Microsoft YaHei UI" panose="020B0503020204020204" pitchFamily="34" charset="-122"/>
              </a:rPr>
              <a:t>由于</a:t>
            </a:r>
            <a:r>
              <a:rPr lang="en-US" sz="1200" dirty="0">
                <a:latin typeface="Microsoft YaHei UI" panose="020B0503020204020204" pitchFamily="34" charset="-122"/>
                <a:ea typeface="Microsoft YaHei UI" panose="020B0503020204020204" pitchFamily="34" charset="-122"/>
              </a:rPr>
              <a:t>Python</a:t>
            </a:r>
            <a:r>
              <a:rPr lang="zh-CN" altLang="en-US" sz="1200" dirty="0">
                <a:latin typeface="Microsoft YaHei UI" panose="020B0503020204020204" pitchFamily="34" charset="-122"/>
                <a:ea typeface="Microsoft YaHei UI" panose="020B0503020204020204" pitchFamily="34" charset="-122"/>
              </a:rPr>
              <a:t>的字符串类型是</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在内存中以</a:t>
            </a:r>
            <a:r>
              <a:rPr lang="en-US" sz="1200" dirty="0">
                <a:latin typeface="Microsoft YaHei UI" panose="020B0503020204020204" pitchFamily="34" charset="-122"/>
                <a:ea typeface="Microsoft YaHei UI" panose="020B0503020204020204" pitchFamily="34" charset="-122"/>
              </a:rPr>
              <a:t>Unicode</a:t>
            </a:r>
            <a:r>
              <a:rPr lang="zh-CN" altLang="en-US" sz="1200" dirty="0">
                <a:latin typeface="Microsoft YaHei UI" panose="020B0503020204020204" pitchFamily="34" charset="-122"/>
                <a:ea typeface="Microsoft YaHei UI" panose="020B0503020204020204" pitchFamily="34" charset="-122"/>
              </a:rPr>
              <a:t>表示，一个字符对应若干个字节。如果要在网络上传输，或者保存到磁盘上，就需要把</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变为以字节为单位的</a:t>
            </a:r>
            <a:r>
              <a:rPr lang="en-US" sz="1200" dirty="0">
                <a:latin typeface="Microsoft YaHei UI" panose="020B0503020204020204" pitchFamily="34" charset="-122"/>
                <a:ea typeface="Microsoft YaHei UI" panose="020B0503020204020204" pitchFamily="34" charset="-122"/>
              </a:rPr>
              <a:t>bytes。</a:t>
            </a:r>
            <a:endParaRPr lang="en-CN" sz="1200" dirty="0">
              <a:latin typeface="Microsoft YaHei UI" panose="020B0503020204020204" pitchFamily="34" charset="-122"/>
              <a:ea typeface="Microsoft YaHei UI"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29</a:t>
            </a:fld>
            <a:endParaRPr lang="zh-CN" altLang="en-US"/>
          </a:p>
        </p:txBody>
      </p:sp>
    </p:spTree>
    <p:extLst>
      <p:ext uri="{BB962C8B-B14F-4D97-AF65-F5344CB8AC3E}">
        <p14:creationId xmlns:p14="http://schemas.microsoft.com/office/powerpoint/2010/main" val="142750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a:t>
            </a:r>
            <a:r>
              <a:rPr lang="en-US" altLang="zh-CN" dirty="0"/>
              <a:t>1. </a:t>
            </a:r>
            <a:r>
              <a:rPr lang="zh-CN" altLang="en-US" dirty="0"/>
              <a:t>相同源代码，编译的目标代码执行速度更快 </a:t>
            </a:r>
            <a:r>
              <a:rPr lang="en-US" altLang="zh-CN" dirty="0"/>
              <a:t>2. </a:t>
            </a:r>
            <a:r>
              <a:rPr lang="zh-CN" altLang="en-US" dirty="0"/>
              <a:t>目标代码不需要编译器就可以运行，同操作系统上使用灵活</a:t>
            </a:r>
            <a:endParaRPr lang="en-US" altLang="zh-CN" dirty="0"/>
          </a:p>
          <a:p>
            <a:r>
              <a:rPr lang="zh-CN" altLang="en-US" dirty="0"/>
              <a:t>解释：</a:t>
            </a:r>
            <a:r>
              <a:rPr lang="en-US" altLang="zh-CN" dirty="0"/>
              <a:t>1. </a:t>
            </a:r>
            <a:r>
              <a:rPr lang="zh-CN" altLang="en-US" dirty="0"/>
              <a:t>保留源代码，程序纠错和维护方便 </a:t>
            </a:r>
            <a:r>
              <a:rPr lang="en-US" altLang="zh-CN" dirty="0"/>
              <a:t>2. </a:t>
            </a:r>
            <a:r>
              <a:rPr lang="zh-CN" altLang="en-US" dirty="0"/>
              <a:t>只要存在解释器，源代码就可以在任何操作系统上运行，可移植性强</a:t>
            </a:r>
            <a:endParaRPr lang="en-US" altLang="zh-CN" dirty="0"/>
          </a:p>
          <a:p>
            <a:endParaRPr lang="en-US" altLang="zh-CN" dirty="0"/>
          </a:p>
          <a:p>
            <a:r>
              <a:rPr lang="en-US" altLang="zh-CN" dirty="0"/>
              <a:t>Python </a:t>
            </a:r>
            <a:r>
              <a:rPr lang="zh-CN" altLang="en-US" dirty="0"/>
              <a:t>采用解释执行的方式，但其解释器保留了编译器的部分功能，随着程序运行，解释器会生成一个完整代码。结合的新解释器是现代脚本语言提升其计算性能的一种有益演进</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t>3</a:t>
            </a:fld>
            <a:endParaRPr lang="zh-CN" altLang="en-US"/>
          </a:p>
        </p:txBody>
      </p:sp>
    </p:spTree>
    <p:extLst>
      <p:ext uri="{BB962C8B-B14F-4D97-AF65-F5344CB8AC3E}">
        <p14:creationId xmlns:p14="http://schemas.microsoft.com/office/powerpoint/2010/main" val="3786883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b="0" i="0" kern="1200" dirty="0">
                <a:solidFill>
                  <a:schemeClr val="tx1"/>
                </a:solidFill>
                <a:effectLst/>
                <a:latin typeface="+mn-lt"/>
                <a:ea typeface="+mn-ea"/>
                <a:cs typeface="+mn-cs"/>
              </a:rPr>
              <a:t>1.</a:t>
            </a:r>
            <a:r>
              <a:rPr lang="zh-CN" altLang="en-US" sz="1200" dirty="0">
                <a:latin typeface="Microsoft YaHei UI" panose="020B0503020204020204" pitchFamily="34" charset="-122"/>
                <a:ea typeface="Microsoft YaHei UI" panose="020B0503020204020204" pitchFamily="34" charset="-122"/>
              </a:rPr>
              <a:t>由于</a:t>
            </a:r>
            <a:r>
              <a:rPr lang="en-US" sz="1200" dirty="0">
                <a:latin typeface="Microsoft YaHei UI" panose="020B0503020204020204" pitchFamily="34" charset="-122"/>
                <a:ea typeface="Microsoft YaHei UI" panose="020B0503020204020204" pitchFamily="34" charset="-122"/>
              </a:rPr>
              <a:t>Python</a:t>
            </a:r>
            <a:r>
              <a:rPr lang="zh-CN" altLang="en-US" sz="1200" dirty="0">
                <a:latin typeface="Microsoft YaHei UI" panose="020B0503020204020204" pitchFamily="34" charset="-122"/>
                <a:ea typeface="Microsoft YaHei UI" panose="020B0503020204020204" pitchFamily="34" charset="-122"/>
              </a:rPr>
              <a:t>的字符串类型是</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在内存中以</a:t>
            </a:r>
            <a:r>
              <a:rPr lang="en-US" sz="1200" dirty="0">
                <a:latin typeface="Microsoft YaHei UI" panose="020B0503020204020204" pitchFamily="34" charset="-122"/>
                <a:ea typeface="Microsoft YaHei UI" panose="020B0503020204020204" pitchFamily="34" charset="-122"/>
              </a:rPr>
              <a:t>Unicode</a:t>
            </a:r>
            <a:r>
              <a:rPr lang="zh-CN" altLang="en-US" sz="1200" dirty="0">
                <a:latin typeface="Microsoft YaHei UI" panose="020B0503020204020204" pitchFamily="34" charset="-122"/>
                <a:ea typeface="Microsoft YaHei UI" panose="020B0503020204020204" pitchFamily="34" charset="-122"/>
              </a:rPr>
              <a:t>表示，一个字符对应若干个字节。如果要在网络上传输，或者保存到磁盘上，就需要把</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变为以字节为单位的</a:t>
            </a:r>
            <a:r>
              <a:rPr lang="en-US" sz="1200" dirty="0">
                <a:latin typeface="Microsoft YaHei UI" panose="020B0503020204020204" pitchFamily="34" charset="-122"/>
                <a:ea typeface="Microsoft YaHei UI" panose="020B0503020204020204" pitchFamily="34" charset="-122"/>
              </a:rPr>
              <a:t>bytes。</a:t>
            </a:r>
            <a:endParaRPr lang="en-CN" sz="1200" dirty="0">
              <a:latin typeface="Microsoft YaHei UI" panose="020B0503020204020204" pitchFamily="34" charset="-122"/>
              <a:ea typeface="Microsoft YaHei UI"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30</a:t>
            </a:fld>
            <a:endParaRPr lang="zh-CN" altLang="en-US"/>
          </a:p>
        </p:txBody>
      </p:sp>
    </p:spTree>
    <p:extLst>
      <p:ext uri="{BB962C8B-B14F-4D97-AF65-F5344CB8AC3E}">
        <p14:creationId xmlns:p14="http://schemas.microsoft.com/office/powerpoint/2010/main" val="75843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b="0" i="0" kern="1200" dirty="0">
                <a:solidFill>
                  <a:schemeClr val="tx1"/>
                </a:solidFill>
                <a:effectLst/>
                <a:latin typeface="+mn-lt"/>
                <a:ea typeface="+mn-ea"/>
                <a:cs typeface="+mn-cs"/>
              </a:rPr>
              <a:t>1.</a:t>
            </a:r>
            <a:r>
              <a:rPr lang="zh-CN" altLang="en-US" sz="1200" dirty="0">
                <a:latin typeface="Microsoft YaHei UI" panose="020B0503020204020204" pitchFamily="34" charset="-122"/>
                <a:ea typeface="Microsoft YaHei UI" panose="020B0503020204020204" pitchFamily="34" charset="-122"/>
              </a:rPr>
              <a:t>由于</a:t>
            </a:r>
            <a:r>
              <a:rPr lang="en-US" sz="1200" dirty="0">
                <a:latin typeface="Microsoft YaHei UI" panose="020B0503020204020204" pitchFamily="34" charset="-122"/>
                <a:ea typeface="Microsoft YaHei UI" panose="020B0503020204020204" pitchFamily="34" charset="-122"/>
              </a:rPr>
              <a:t>Python</a:t>
            </a:r>
            <a:r>
              <a:rPr lang="zh-CN" altLang="en-US" sz="1200" dirty="0">
                <a:latin typeface="Microsoft YaHei UI" panose="020B0503020204020204" pitchFamily="34" charset="-122"/>
                <a:ea typeface="Microsoft YaHei UI" panose="020B0503020204020204" pitchFamily="34" charset="-122"/>
              </a:rPr>
              <a:t>的字符串类型是</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在内存中以</a:t>
            </a:r>
            <a:r>
              <a:rPr lang="en-US" sz="1200" dirty="0">
                <a:latin typeface="Microsoft YaHei UI" panose="020B0503020204020204" pitchFamily="34" charset="-122"/>
                <a:ea typeface="Microsoft YaHei UI" panose="020B0503020204020204" pitchFamily="34" charset="-122"/>
              </a:rPr>
              <a:t>Unicode</a:t>
            </a:r>
            <a:r>
              <a:rPr lang="zh-CN" altLang="en-US" sz="1200" dirty="0">
                <a:latin typeface="Microsoft YaHei UI" panose="020B0503020204020204" pitchFamily="34" charset="-122"/>
                <a:ea typeface="Microsoft YaHei UI" panose="020B0503020204020204" pitchFamily="34" charset="-122"/>
              </a:rPr>
              <a:t>表示，一个字符对应若干个字节。如果要在网络上传输，或者保存到磁盘上，就需要把</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变为以字节为单位的</a:t>
            </a:r>
            <a:r>
              <a:rPr lang="en-US" sz="1200" dirty="0">
                <a:latin typeface="Microsoft YaHei UI" panose="020B0503020204020204" pitchFamily="34" charset="-122"/>
                <a:ea typeface="Microsoft YaHei UI" panose="020B0503020204020204" pitchFamily="34" charset="-122"/>
              </a:rPr>
              <a:t>bytes。</a:t>
            </a:r>
            <a:endParaRPr lang="en-CN" sz="1200" dirty="0">
              <a:latin typeface="Microsoft YaHei UI" panose="020B0503020204020204" pitchFamily="34" charset="-122"/>
              <a:ea typeface="Microsoft YaHei UI"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31</a:t>
            </a:fld>
            <a:endParaRPr lang="zh-CN" altLang="en-US"/>
          </a:p>
        </p:txBody>
      </p:sp>
    </p:spTree>
    <p:extLst>
      <p:ext uri="{BB962C8B-B14F-4D97-AF65-F5344CB8AC3E}">
        <p14:creationId xmlns:p14="http://schemas.microsoft.com/office/powerpoint/2010/main" val="2305463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32</a:t>
            </a:fld>
            <a:endParaRPr lang="zh-CN" altLang="en-US"/>
          </a:p>
        </p:txBody>
      </p:sp>
    </p:spTree>
    <p:extLst>
      <p:ext uri="{BB962C8B-B14F-4D97-AF65-F5344CB8AC3E}">
        <p14:creationId xmlns:p14="http://schemas.microsoft.com/office/powerpoint/2010/main" val="1777521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b="0" i="0" kern="1200" dirty="0">
                <a:solidFill>
                  <a:schemeClr val="tx1"/>
                </a:solidFill>
                <a:effectLst/>
                <a:latin typeface="+mn-lt"/>
                <a:ea typeface="+mn-ea"/>
                <a:cs typeface="+mn-cs"/>
              </a:rPr>
              <a:t>1.</a:t>
            </a:r>
            <a:r>
              <a:rPr lang="zh-CN" altLang="en-US" sz="1200" dirty="0">
                <a:latin typeface="Microsoft YaHei UI" panose="020B0503020204020204" pitchFamily="34" charset="-122"/>
                <a:ea typeface="Microsoft YaHei UI" panose="020B0503020204020204" pitchFamily="34" charset="-122"/>
              </a:rPr>
              <a:t>由于</a:t>
            </a:r>
            <a:r>
              <a:rPr lang="en-US" sz="1200" dirty="0">
                <a:latin typeface="Microsoft YaHei UI" panose="020B0503020204020204" pitchFamily="34" charset="-122"/>
                <a:ea typeface="Microsoft YaHei UI" panose="020B0503020204020204" pitchFamily="34" charset="-122"/>
              </a:rPr>
              <a:t>Python</a:t>
            </a:r>
            <a:r>
              <a:rPr lang="zh-CN" altLang="en-US" sz="1200" dirty="0">
                <a:latin typeface="Microsoft YaHei UI" panose="020B0503020204020204" pitchFamily="34" charset="-122"/>
                <a:ea typeface="Microsoft YaHei UI" panose="020B0503020204020204" pitchFamily="34" charset="-122"/>
              </a:rPr>
              <a:t>的字符串类型是</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在内存中以</a:t>
            </a:r>
            <a:r>
              <a:rPr lang="en-US" sz="1200" dirty="0">
                <a:latin typeface="Microsoft YaHei UI" panose="020B0503020204020204" pitchFamily="34" charset="-122"/>
                <a:ea typeface="Microsoft YaHei UI" panose="020B0503020204020204" pitchFamily="34" charset="-122"/>
              </a:rPr>
              <a:t>Unicode</a:t>
            </a:r>
            <a:r>
              <a:rPr lang="zh-CN" altLang="en-US" sz="1200" dirty="0">
                <a:latin typeface="Microsoft YaHei UI" panose="020B0503020204020204" pitchFamily="34" charset="-122"/>
                <a:ea typeface="Microsoft YaHei UI" panose="020B0503020204020204" pitchFamily="34" charset="-122"/>
              </a:rPr>
              <a:t>表示，一个字符对应若干个字节。如果要在网络上传输，或者保存到磁盘上，就需要把</a:t>
            </a:r>
            <a:r>
              <a:rPr lang="en-US" sz="1200" dirty="0">
                <a:latin typeface="Microsoft YaHei UI" panose="020B0503020204020204" pitchFamily="34" charset="-122"/>
                <a:ea typeface="Microsoft YaHei UI" panose="020B0503020204020204" pitchFamily="34" charset="-122"/>
              </a:rPr>
              <a:t>str</a:t>
            </a:r>
            <a:r>
              <a:rPr lang="zh-CN" altLang="en-US" sz="1200" dirty="0">
                <a:latin typeface="Microsoft YaHei UI" panose="020B0503020204020204" pitchFamily="34" charset="-122"/>
                <a:ea typeface="Microsoft YaHei UI" panose="020B0503020204020204" pitchFamily="34" charset="-122"/>
              </a:rPr>
              <a:t>变为以字节为单位的</a:t>
            </a:r>
            <a:r>
              <a:rPr lang="en-US" sz="1200" dirty="0">
                <a:latin typeface="Microsoft YaHei UI" panose="020B0503020204020204" pitchFamily="34" charset="-122"/>
                <a:ea typeface="Microsoft YaHei UI" panose="020B0503020204020204" pitchFamily="34" charset="-122"/>
              </a:rPr>
              <a:t>bytes。</a:t>
            </a:r>
            <a:endParaRPr lang="en-CN" sz="1200" dirty="0">
              <a:latin typeface="Microsoft YaHei UI" panose="020B0503020204020204" pitchFamily="34" charset="-122"/>
              <a:ea typeface="Microsoft YaHei UI" panose="020B0503020204020204" pitchFamily="34" charset="-122"/>
            </a:endParaRP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33</a:t>
            </a:fld>
            <a:endParaRPr lang="zh-CN" altLang="en-US"/>
          </a:p>
        </p:txBody>
      </p:sp>
    </p:spTree>
    <p:extLst>
      <p:ext uri="{BB962C8B-B14F-4D97-AF65-F5344CB8AC3E}">
        <p14:creationId xmlns:p14="http://schemas.microsoft.com/office/powerpoint/2010/main" val="876630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34</a:t>
            </a:fld>
            <a:endParaRPr lang="zh-CN" altLang="en-US"/>
          </a:p>
        </p:txBody>
      </p:sp>
    </p:spTree>
    <p:extLst>
      <p:ext uri="{BB962C8B-B14F-4D97-AF65-F5344CB8AC3E}">
        <p14:creationId xmlns:p14="http://schemas.microsoft.com/office/powerpoint/2010/main" val="2649092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35</a:t>
            </a:fld>
            <a:endParaRPr lang="zh-CN" altLang="en-US"/>
          </a:p>
        </p:txBody>
      </p:sp>
    </p:spTree>
    <p:extLst>
      <p:ext uri="{BB962C8B-B14F-4D97-AF65-F5344CB8AC3E}">
        <p14:creationId xmlns:p14="http://schemas.microsoft.com/office/powerpoint/2010/main" val="3836573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36</a:t>
            </a:fld>
            <a:endParaRPr lang="zh-CN" altLang="en-US"/>
          </a:p>
        </p:txBody>
      </p:sp>
    </p:spTree>
    <p:extLst>
      <p:ext uri="{BB962C8B-B14F-4D97-AF65-F5344CB8AC3E}">
        <p14:creationId xmlns:p14="http://schemas.microsoft.com/office/powerpoint/2010/main" val="2283964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37</a:t>
            </a:fld>
            <a:endParaRPr lang="zh-CN" altLang="en-US"/>
          </a:p>
        </p:txBody>
      </p:sp>
    </p:spTree>
    <p:extLst>
      <p:ext uri="{BB962C8B-B14F-4D97-AF65-F5344CB8AC3E}">
        <p14:creationId xmlns:p14="http://schemas.microsoft.com/office/powerpoint/2010/main" val="30578585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38</a:t>
            </a:fld>
            <a:endParaRPr lang="zh-CN" altLang="en-US"/>
          </a:p>
        </p:txBody>
      </p:sp>
    </p:spTree>
    <p:extLst>
      <p:ext uri="{BB962C8B-B14F-4D97-AF65-F5344CB8AC3E}">
        <p14:creationId xmlns:p14="http://schemas.microsoft.com/office/powerpoint/2010/main" val="299055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39</a:t>
            </a:fld>
            <a:endParaRPr lang="zh-CN" altLang="en-US"/>
          </a:p>
        </p:txBody>
      </p:sp>
    </p:spTree>
    <p:extLst>
      <p:ext uri="{BB962C8B-B14F-4D97-AF65-F5344CB8AC3E}">
        <p14:creationId xmlns:p14="http://schemas.microsoft.com/office/powerpoint/2010/main" val="1087306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第三方库： </a:t>
            </a:r>
            <a:r>
              <a:rPr lang="en-US" altLang="zh-CN" dirty="0"/>
              <a:t>web</a:t>
            </a:r>
            <a:r>
              <a:rPr lang="zh-CN" altLang="en-US" dirty="0"/>
              <a:t>开发， </a:t>
            </a:r>
            <a:r>
              <a:rPr lang="en-US" altLang="zh-CN" dirty="0"/>
              <a:t>Django, flask, Tornado, </a:t>
            </a:r>
            <a:r>
              <a:rPr lang="zh-CN" altLang="en-US" dirty="0"/>
              <a:t>爬虫</a:t>
            </a:r>
            <a:r>
              <a:rPr lang="en-US" altLang="zh-CN" dirty="0" err="1"/>
              <a:t>scrapy</a:t>
            </a:r>
            <a:r>
              <a:rPr lang="en-US" altLang="zh-CN" dirty="0"/>
              <a:t>, </a:t>
            </a:r>
            <a:r>
              <a:rPr lang="zh-CN" altLang="en-US" dirty="0"/>
              <a:t>科学计算 </a:t>
            </a:r>
            <a:r>
              <a:rPr lang="en-US" altLang="zh-CN" dirty="0" err="1"/>
              <a:t>numpy</a:t>
            </a:r>
            <a:r>
              <a:rPr lang="en-US" altLang="zh-CN" dirty="0"/>
              <a:t>, pandas, </a:t>
            </a:r>
            <a:r>
              <a:rPr lang="zh-CN" altLang="en-US" dirty="0"/>
              <a:t>人工智能 </a:t>
            </a:r>
            <a:r>
              <a:rPr lang="en-US" altLang="zh-CN" dirty="0" err="1"/>
              <a:t>tensorflow</a:t>
            </a:r>
            <a:r>
              <a:rPr lang="en-US" altLang="zh-CN" dirty="0"/>
              <a:t>, </a:t>
            </a:r>
            <a:r>
              <a:rPr lang="en-US" altLang="zh-CN" dirty="0" err="1"/>
              <a:t>pytorch</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a:t>
            </a:fld>
            <a:endParaRPr lang="zh-CN" altLang="en-US"/>
          </a:p>
        </p:txBody>
      </p:sp>
    </p:spTree>
    <p:extLst>
      <p:ext uri="{BB962C8B-B14F-4D97-AF65-F5344CB8AC3E}">
        <p14:creationId xmlns:p14="http://schemas.microsoft.com/office/powerpoint/2010/main" val="352884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40</a:t>
            </a:fld>
            <a:endParaRPr lang="zh-CN" altLang="en-US"/>
          </a:p>
        </p:txBody>
      </p:sp>
    </p:spTree>
    <p:extLst>
      <p:ext uri="{BB962C8B-B14F-4D97-AF65-F5344CB8AC3E}">
        <p14:creationId xmlns:p14="http://schemas.microsoft.com/office/powerpoint/2010/main" val="3059116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41</a:t>
            </a:fld>
            <a:endParaRPr lang="zh-CN" altLang="en-US"/>
          </a:p>
        </p:txBody>
      </p:sp>
    </p:spTree>
    <p:extLst>
      <p:ext uri="{BB962C8B-B14F-4D97-AF65-F5344CB8AC3E}">
        <p14:creationId xmlns:p14="http://schemas.microsoft.com/office/powerpoint/2010/main" val="109251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42</a:t>
            </a:fld>
            <a:endParaRPr lang="zh-CN" altLang="en-US"/>
          </a:p>
        </p:txBody>
      </p:sp>
    </p:spTree>
    <p:extLst>
      <p:ext uri="{BB962C8B-B14F-4D97-AF65-F5344CB8AC3E}">
        <p14:creationId xmlns:p14="http://schemas.microsoft.com/office/powerpoint/2010/main" val="24330460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43</a:t>
            </a:fld>
            <a:endParaRPr lang="zh-CN" altLang="en-US"/>
          </a:p>
        </p:txBody>
      </p:sp>
    </p:spTree>
    <p:extLst>
      <p:ext uri="{BB962C8B-B14F-4D97-AF65-F5344CB8AC3E}">
        <p14:creationId xmlns:p14="http://schemas.microsoft.com/office/powerpoint/2010/main" val="2104958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44</a:t>
            </a:fld>
            <a:endParaRPr lang="zh-CN" altLang="en-US"/>
          </a:p>
        </p:txBody>
      </p:sp>
    </p:spTree>
    <p:extLst>
      <p:ext uri="{BB962C8B-B14F-4D97-AF65-F5344CB8AC3E}">
        <p14:creationId xmlns:p14="http://schemas.microsoft.com/office/powerpoint/2010/main" val="40702108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a:solidFill>
                  <a:schemeClr val="tx1"/>
                </a:solidFill>
                <a:effectLst/>
                <a:latin typeface="+mn-lt"/>
                <a:ea typeface="+mn-ea"/>
                <a:cs typeface="+mn-cs"/>
              </a:rPr>
              <a:t>静态语言在定义变量时必须指定变量类型，如果赋值的时候类型不匹配，就会报错。</a:t>
            </a:r>
            <a:endParaRPr lang="en-US" altLang="zh-CN" sz="1200" b="0" i="0" kern="1200" dirty="0">
              <a:solidFill>
                <a:schemeClr val="tx1"/>
              </a:solidFill>
              <a:effectLst/>
              <a:latin typeface="+mn-lt"/>
              <a:ea typeface="+mn-ea"/>
              <a:cs typeface="+mn-cs"/>
            </a:endParaRPr>
          </a:p>
          <a:p>
            <a:pPr marL="228600" indent="-228600">
              <a:buAutoNum type="arabicPeriod"/>
            </a:pPr>
            <a:endParaRPr lang="en-US" altLang="zh-CN" sz="1200" b="0" i="0" kern="1200" dirty="0">
              <a:solidFill>
                <a:schemeClr val="tx1"/>
              </a:solidFill>
              <a:effectLst/>
              <a:latin typeface="+mn-lt"/>
              <a:ea typeface="+mn-ea"/>
              <a:cs typeface="+mn-cs"/>
            </a:endParaRPr>
          </a:p>
          <a:p>
            <a:pPr marL="0" indent="0">
              <a:buNone/>
            </a:pPr>
            <a:r>
              <a:rPr lang="zh-CN" altLang="en-US" sz="1200" b="0" i="0" kern="1200" dirty="0">
                <a:solidFill>
                  <a:schemeClr val="tx1"/>
                </a:solidFill>
                <a:effectLst/>
                <a:latin typeface="+mn-lt"/>
                <a:ea typeface="+mn-ea"/>
                <a:cs typeface="+mn-cs"/>
              </a:rPr>
              <a:t>缓存失效 和 命名问题</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45</a:t>
            </a:fld>
            <a:endParaRPr lang="zh-CN" altLang="en-US"/>
          </a:p>
        </p:txBody>
      </p:sp>
    </p:spTree>
    <p:extLst>
      <p:ext uri="{BB962C8B-B14F-4D97-AF65-F5344CB8AC3E}">
        <p14:creationId xmlns:p14="http://schemas.microsoft.com/office/powerpoint/2010/main" val="3150015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46</a:t>
            </a:fld>
            <a:endParaRPr lang="zh-CN" altLang="en-US"/>
          </a:p>
        </p:txBody>
      </p:sp>
    </p:spTree>
    <p:extLst>
      <p:ext uri="{BB962C8B-B14F-4D97-AF65-F5344CB8AC3E}">
        <p14:creationId xmlns:p14="http://schemas.microsoft.com/office/powerpoint/2010/main" val="4132479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N"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指向对象在内存中的起始地址，</a:t>
            </a:r>
            <a:r>
              <a:rPr lang="en-US" altLang="zh-CN" sz="1200" b="0" i="0" kern="1200" dirty="0">
                <a:solidFill>
                  <a:schemeClr val="tx1"/>
                </a:solidFill>
                <a:effectLst/>
                <a:latin typeface="+mn-lt"/>
                <a:ea typeface="+mn-ea"/>
                <a:cs typeface="+mn-cs"/>
              </a:rPr>
              <a:t>type</a:t>
            </a:r>
            <a:r>
              <a:rPr lang="zh-CN" altLang="en-US" sz="1200" b="0" i="0" kern="1200" dirty="0">
                <a:solidFill>
                  <a:schemeClr val="tx1"/>
                </a:solidFill>
                <a:effectLst/>
                <a:latin typeface="+mn-lt"/>
                <a:ea typeface="+mn-ea"/>
                <a:cs typeface="+mn-cs"/>
              </a:rPr>
              <a:t> 指向对象数据的类型，</a:t>
            </a:r>
            <a:r>
              <a:rPr lang="en-US" altLang="zh-CN"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 指向对象值</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47</a:t>
            </a:fld>
            <a:endParaRPr lang="zh-CN" altLang="en-US"/>
          </a:p>
        </p:txBody>
      </p:sp>
    </p:spTree>
    <p:extLst>
      <p:ext uri="{BB962C8B-B14F-4D97-AF65-F5344CB8AC3E}">
        <p14:creationId xmlns:p14="http://schemas.microsoft.com/office/powerpoint/2010/main" val="3261049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N"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指向对象在内存中的起始地址，</a:t>
            </a:r>
            <a:r>
              <a:rPr lang="en-US" altLang="zh-CN" sz="1200" b="0" i="0" kern="1200" dirty="0">
                <a:solidFill>
                  <a:schemeClr val="tx1"/>
                </a:solidFill>
                <a:effectLst/>
                <a:latin typeface="+mn-lt"/>
                <a:ea typeface="+mn-ea"/>
                <a:cs typeface="+mn-cs"/>
              </a:rPr>
              <a:t>type</a:t>
            </a:r>
            <a:r>
              <a:rPr lang="zh-CN" altLang="en-US" sz="1200" b="0" i="0" kern="1200" dirty="0">
                <a:solidFill>
                  <a:schemeClr val="tx1"/>
                </a:solidFill>
                <a:effectLst/>
                <a:latin typeface="+mn-lt"/>
                <a:ea typeface="+mn-ea"/>
                <a:cs typeface="+mn-cs"/>
              </a:rPr>
              <a:t> 指向对象数据的类型，</a:t>
            </a:r>
            <a:r>
              <a:rPr lang="en-US" altLang="zh-CN"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 指向对象值</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48</a:t>
            </a:fld>
            <a:endParaRPr lang="zh-CN" altLang="en-US"/>
          </a:p>
        </p:txBody>
      </p:sp>
    </p:spTree>
    <p:extLst>
      <p:ext uri="{BB962C8B-B14F-4D97-AF65-F5344CB8AC3E}">
        <p14:creationId xmlns:p14="http://schemas.microsoft.com/office/powerpoint/2010/main" val="1601397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49</a:t>
            </a:fld>
            <a:endParaRPr lang="zh-CN" altLang="en-US"/>
          </a:p>
        </p:txBody>
      </p:sp>
    </p:spTree>
    <p:extLst>
      <p:ext uri="{BB962C8B-B14F-4D97-AF65-F5344CB8AC3E}">
        <p14:creationId xmlns:p14="http://schemas.microsoft.com/office/powerpoint/2010/main" val="2348392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a:t>
            </a:fld>
            <a:endParaRPr lang="zh-CN" altLang="en-US"/>
          </a:p>
        </p:txBody>
      </p:sp>
    </p:spTree>
    <p:extLst>
      <p:ext uri="{BB962C8B-B14F-4D97-AF65-F5344CB8AC3E}">
        <p14:creationId xmlns:p14="http://schemas.microsoft.com/office/powerpoint/2010/main" val="4921157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b="0" i="0" kern="1200" dirty="0">
                <a:solidFill>
                  <a:schemeClr val="tx1"/>
                </a:solidFill>
                <a:effectLst/>
                <a:latin typeface="+mn-lt"/>
                <a:ea typeface="+mn-ea"/>
                <a:cs typeface="+mn-cs"/>
              </a:rPr>
              <a:t>事实上</a:t>
            </a:r>
            <a:r>
              <a:rPr lang="en-US" dirty="0"/>
              <a:t>PI</a:t>
            </a:r>
            <a:r>
              <a:rPr lang="zh-CN" altLang="en-US" sz="1200" b="0" i="0" kern="1200" dirty="0">
                <a:solidFill>
                  <a:schemeClr val="tx1"/>
                </a:solidFill>
                <a:effectLst/>
                <a:latin typeface="+mn-lt"/>
                <a:ea typeface="+mn-ea"/>
                <a:cs typeface="+mn-cs"/>
              </a:rPr>
              <a:t>仍然是一个变量，</a:t>
            </a:r>
            <a:r>
              <a:rPr lang="en-US" sz="1200" b="0" i="0" kern="1200" dirty="0">
                <a:solidFill>
                  <a:schemeClr val="tx1"/>
                </a:solidFill>
                <a:effectLst/>
                <a:latin typeface="+mn-lt"/>
                <a:ea typeface="+mn-ea"/>
                <a:cs typeface="+mn-cs"/>
              </a:rPr>
              <a:t>Python</a:t>
            </a:r>
            <a:r>
              <a:rPr lang="zh-CN" altLang="en-US" sz="1200" b="0" i="0" kern="1200" dirty="0">
                <a:solidFill>
                  <a:schemeClr val="tx1"/>
                </a:solidFill>
                <a:effectLst/>
                <a:latin typeface="+mn-lt"/>
                <a:ea typeface="+mn-ea"/>
                <a:cs typeface="+mn-cs"/>
              </a:rPr>
              <a:t>根本没有任何机制保证</a:t>
            </a:r>
            <a:r>
              <a:rPr lang="en-US" dirty="0"/>
              <a:t>PI</a:t>
            </a:r>
            <a:r>
              <a:rPr lang="zh-CN" altLang="en-US" sz="1200" b="0" i="0" kern="1200" dirty="0">
                <a:solidFill>
                  <a:schemeClr val="tx1"/>
                </a:solidFill>
                <a:effectLst/>
                <a:latin typeface="+mn-lt"/>
                <a:ea typeface="+mn-ea"/>
                <a:cs typeface="+mn-cs"/>
              </a:rPr>
              <a:t>不会被改变，所以，用全部大写的变量名表示常量只是一个习惯上的用法，如果你一定要改变变量</a:t>
            </a:r>
            <a:r>
              <a:rPr lang="en-US" dirty="0"/>
              <a:t>PI</a:t>
            </a:r>
            <a:r>
              <a:rPr lang="zh-CN" altLang="en-US" sz="1200" b="0" i="0" kern="1200" dirty="0">
                <a:solidFill>
                  <a:schemeClr val="tx1"/>
                </a:solidFill>
                <a:effectLst/>
                <a:latin typeface="+mn-lt"/>
                <a:ea typeface="+mn-ea"/>
                <a:cs typeface="+mn-cs"/>
              </a:rPr>
              <a:t>的值，也没人能拦住你</a:t>
            </a:r>
            <a:endParaRPr lang="en-US" altLang="zh-CN" sz="1200" b="0" i="0" kern="1200" dirty="0">
              <a:solidFill>
                <a:schemeClr val="tx1"/>
              </a:solidFill>
              <a:effectLst/>
              <a:latin typeface="+mn-lt"/>
              <a:ea typeface="+mn-ea"/>
              <a:cs typeface="+mn-cs"/>
            </a:endParaRPr>
          </a:p>
          <a:p>
            <a:pPr marL="228600" indent="-228600">
              <a:buAutoNum type="arabicPeriod"/>
            </a:pPr>
            <a:endParaRPr lang="en-US" altLang="zh-CN" sz="1200" b="0" i="0" kern="1200" dirty="0">
              <a:solidFill>
                <a:schemeClr val="tx1"/>
              </a:solidFill>
              <a:effectLst/>
              <a:latin typeface="+mn-lt"/>
              <a:ea typeface="+mn-ea"/>
              <a:cs typeface="+mn-cs"/>
            </a:endParaRPr>
          </a:p>
          <a:p>
            <a:pPr marL="228600" indent="-228600">
              <a:buAutoNum type="arabicPeriod"/>
            </a:pPr>
            <a:r>
              <a:rPr lang="en-US" altLang="zh-CN" dirty="0"/>
              <a:t>/</a:t>
            </a:r>
            <a:r>
              <a:rPr lang="zh-CN" altLang="en-US" sz="1200" b="0" i="0" kern="1200" dirty="0">
                <a:solidFill>
                  <a:schemeClr val="tx1"/>
                </a:solidFill>
                <a:effectLst/>
                <a:latin typeface="+mn-lt"/>
                <a:ea typeface="+mn-ea"/>
                <a:cs typeface="+mn-cs"/>
              </a:rPr>
              <a:t>除法计算结果是浮点数，即使是两个整数恰好整除，结果也是浮点数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50</a:t>
            </a:fld>
            <a:endParaRPr lang="zh-CN" altLang="en-US"/>
          </a:p>
        </p:txBody>
      </p:sp>
    </p:spTree>
    <p:extLst>
      <p:ext uri="{BB962C8B-B14F-4D97-AF65-F5344CB8AC3E}">
        <p14:creationId xmlns:p14="http://schemas.microsoft.com/office/powerpoint/2010/main" val="3989784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51</a:t>
            </a:fld>
            <a:endParaRPr lang="zh-CN" altLang="en-US"/>
          </a:p>
        </p:txBody>
      </p:sp>
    </p:spTree>
    <p:extLst>
      <p:ext uri="{BB962C8B-B14F-4D97-AF65-F5344CB8AC3E}">
        <p14:creationId xmlns:p14="http://schemas.microsoft.com/office/powerpoint/2010/main" val="3198546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UI" panose="020B0503020204020204" pitchFamily="34" charset="-122"/>
                <a:ea typeface="Microsoft YaHei UI" panose="020B0503020204020204" pitchFamily="34" charset="-122"/>
              </a:rPr>
              <a:t>变量存储，地址（</a:t>
            </a:r>
            <a:r>
              <a:rPr lang="en-US" altLang="zh-CN" sz="1200" dirty="0">
                <a:latin typeface="Microsoft YaHei UI" panose="020B0503020204020204" pitchFamily="34" charset="-122"/>
                <a:ea typeface="Microsoft YaHei UI" panose="020B0503020204020204" pitchFamily="34" charset="-122"/>
              </a:rPr>
              <a:t>id</a:t>
            </a:r>
            <a:r>
              <a:rPr lang="zh-CN" altLang="en-US" sz="1200" dirty="0">
                <a:latin typeface="Microsoft YaHei UI" panose="020B0503020204020204" pitchFamily="34" charset="-122"/>
                <a:ea typeface="Microsoft YaHei UI" panose="020B0503020204020204" pitchFamily="34" charset="-122"/>
              </a:rPr>
              <a:t>），类型（</a:t>
            </a:r>
            <a:r>
              <a:rPr lang="en-US" altLang="zh-CN" sz="1200" dirty="0">
                <a:latin typeface="Microsoft YaHei UI" panose="020B0503020204020204" pitchFamily="34" charset="-122"/>
                <a:ea typeface="Microsoft YaHei UI" panose="020B0503020204020204" pitchFamily="34" charset="-122"/>
              </a:rPr>
              <a:t>type</a:t>
            </a:r>
            <a:r>
              <a:rPr lang="zh-CN" altLang="en-US" sz="1200" dirty="0">
                <a:latin typeface="Microsoft YaHei UI" panose="020B0503020204020204" pitchFamily="34" charset="-122"/>
                <a:ea typeface="Microsoft YaHei UI" panose="020B0503020204020204" pitchFamily="34" charset="-122"/>
              </a:rPr>
              <a:t>），值（</a:t>
            </a:r>
            <a:r>
              <a:rPr lang="en-US" altLang="zh-CN" sz="1200" dirty="0">
                <a:latin typeface="Microsoft YaHei UI" panose="020B0503020204020204" pitchFamily="34" charset="-122"/>
                <a:ea typeface="Microsoft YaHei UI" panose="020B0503020204020204" pitchFamily="34" charset="-122"/>
              </a:rPr>
              <a:t>value</a:t>
            </a:r>
            <a:r>
              <a:rPr lang="zh-CN" altLang="en-US" sz="1200" dirty="0">
                <a:latin typeface="Microsoft YaHei UI" panose="020B0503020204020204" pitchFamily="34" charset="-122"/>
                <a:ea typeface="Microsoft YaHei UI" panose="020B0503020204020204" pitchFamily="34" charset="-122"/>
              </a:rPr>
              <a:t>）</a:t>
            </a:r>
            <a:endParaRPr lang="en-US" altLang="zh-CN" sz="120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N" altLang="zh-CN" sz="1200" dirty="0">
                <a:latin typeface="Microsoft YaHei UI" panose="020B0503020204020204" pitchFamily="34" charset="-122"/>
                <a:ea typeface="Microsoft YaHei UI" panose="020B0503020204020204" pitchFamily="34" charset="-122"/>
              </a:rPr>
              <a:t>No</a:t>
            </a:r>
            <a:r>
              <a:rPr lang="en-US" altLang="zh-CN" sz="1200" dirty="0" err="1">
                <a:latin typeface="Microsoft YaHei UI" panose="020B0503020204020204" pitchFamily="34" charset="-122"/>
                <a:ea typeface="Microsoft YaHei UI" panose="020B0503020204020204" pitchFamily="34" charset="-122"/>
              </a:rPr>
              <a:t>te</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 </a:t>
            </a:r>
            <a:r>
              <a:rPr lang="en-CN" altLang="zh-CN" sz="1200" dirty="0">
                <a:latin typeface="Microsoft YaHei UI" panose="020B0503020204020204" pitchFamily="34" charset="-122"/>
                <a:ea typeface="Microsoft YaHei UI" panose="020B0503020204020204" pitchFamily="34" charset="-122"/>
              </a:rPr>
              <a:t>is</a:t>
            </a:r>
            <a:r>
              <a:rPr lang="zh-CN" altLang="en-US" sz="1200" dirty="0">
                <a:latin typeface="Microsoft YaHei UI" panose="020B0503020204020204" pitchFamily="34" charset="-122"/>
                <a:ea typeface="Microsoft YaHei UI" panose="020B0503020204020204" pitchFamily="34" charset="-122"/>
              </a:rPr>
              <a:t> 和 </a:t>
            </a:r>
            <a:r>
              <a:rPr lang="en-US" altLang="zh-CN" sz="1200" dirty="0">
                <a:latin typeface="Microsoft YaHei UI" panose="020B0503020204020204" pitchFamily="34" charset="-122"/>
                <a:ea typeface="Microsoft YaHei UI" panose="020B0503020204020204" pitchFamily="34" charset="-122"/>
              </a:rPr>
              <a:t>==</a:t>
            </a:r>
            <a:r>
              <a:rPr lang="zh-CN" altLang="en-US" sz="1200" dirty="0">
                <a:latin typeface="Microsoft YaHei UI" panose="020B0503020204020204" pitchFamily="34" charset="-122"/>
                <a:ea typeface="Microsoft YaHei UI" panose="020B0503020204020204" pitchFamily="34" charset="-122"/>
              </a:rPr>
              <a:t>的区别</a:t>
            </a:r>
            <a:endParaRPr lang="en-US" altLang="zh-CN" sz="120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a:t>
            </a:r>
            <a:r>
              <a:rPr lang="zh-CN" altLang="en-US" sz="1200" dirty="0">
                <a:latin typeface="Microsoft YaHei UI" panose="020B0503020204020204" pitchFamily="34" charset="-122"/>
                <a:ea typeface="Microsoft YaHei UI" panose="020B0503020204020204" pitchFamily="34" charset="-122"/>
              </a:rPr>
              <a:t>布尔类型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a = None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b = None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 True</a:t>
            </a:r>
            <a:r>
              <a:rPr lang="zh-CN" altLang="en-US" sz="1200" dirty="0">
                <a:latin typeface="Microsoft YaHei UI" panose="020B0503020204020204" pitchFamily="34" charset="-122"/>
                <a:ea typeface="Microsoft YaHei UI" panose="020B0503020204020204" pitchFamily="34" charset="-122"/>
              </a:rPr>
              <a:t>，因为</a:t>
            </a:r>
            <a:r>
              <a:rPr lang="en-US" altLang="zh-CN" sz="1200" dirty="0">
                <a:latin typeface="Microsoft YaHei UI" panose="020B0503020204020204" pitchFamily="34" charset="-122"/>
                <a:ea typeface="Microsoft YaHei UI" panose="020B0503020204020204" pitchFamily="34" charset="-122"/>
              </a:rPr>
              <a:t>None</a:t>
            </a:r>
            <a:r>
              <a:rPr lang="zh-CN" altLang="en-US" sz="1200" dirty="0">
                <a:latin typeface="Microsoft YaHei UI" panose="020B0503020204020204" pitchFamily="34" charset="-122"/>
                <a:ea typeface="Microsoft YaHei UI" panose="020B0503020204020204" pitchFamily="34" charset="-122"/>
              </a:rPr>
              <a:t>只有唯一实例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r = a is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a = "22"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b = "22"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 True</a:t>
            </a:r>
            <a:r>
              <a:rPr lang="zh-CN" altLang="en-US" sz="1200" dirty="0">
                <a:latin typeface="Microsoft YaHei UI" panose="020B0503020204020204" pitchFamily="34" charset="-122"/>
                <a:ea typeface="Microsoft YaHei UI" panose="020B0503020204020204" pitchFamily="34" charset="-122"/>
              </a:rPr>
              <a:t>，直接声明的相同字符串也会指向同一个实例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r = a is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a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b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 False</a:t>
            </a:r>
            <a:r>
              <a:rPr lang="zh-CN" altLang="en-US" sz="1200" dirty="0">
                <a:latin typeface="Microsoft YaHei UI" panose="020B0503020204020204" pitchFamily="34" charset="-122"/>
                <a:ea typeface="Microsoft YaHei UI" panose="020B0503020204020204" pitchFamily="34" charset="-122"/>
              </a:rPr>
              <a:t>，相等但不是同一个实例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r = a is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a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b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c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icrosoft YaHei UI" panose="020B0503020204020204" pitchFamily="34" charset="-122"/>
                <a:ea typeface="Microsoft YaHei UI" panose="020B0503020204020204" pitchFamily="34" charset="-122"/>
              </a:rPr>
              <a:t>    # True</a:t>
            </a:r>
            <a:r>
              <a:rPr lang="zh-CN" altLang="en-US" sz="1200" dirty="0">
                <a:latin typeface="Microsoft YaHei UI" panose="020B0503020204020204" pitchFamily="34" charset="-122"/>
                <a:ea typeface="Microsoft YaHei UI" panose="020B0503020204020204" pitchFamily="34" charset="-122"/>
              </a:rPr>
              <a:t>，指向同一个实例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UI" panose="020B0503020204020204" pitchFamily="34" charset="-122"/>
                <a:ea typeface="Microsoft YaHei UI" panose="020B0503020204020204" pitchFamily="34" charset="-122"/>
              </a:rPr>
              <a:t>    </a:t>
            </a:r>
            <a:r>
              <a:rPr lang="en-US" altLang="zh-CN" sz="1200" dirty="0">
                <a:latin typeface="Microsoft YaHei UI" panose="020B0503020204020204" pitchFamily="34" charset="-122"/>
                <a:ea typeface="Microsoft YaHei UI" panose="020B0503020204020204" pitchFamily="34" charset="-122"/>
              </a:rPr>
              <a:t>r = b is c</a:t>
            </a:r>
            <a:endParaRPr lang="en-CN" altLang="zh-CN" sz="1200" dirty="0">
              <a:latin typeface="Microsoft YaHei UI" panose="020B0503020204020204" pitchFamily="34" charset="-122"/>
              <a:ea typeface="Microsoft YaHei U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N" altLang="zh-CN" sz="1200" dirty="0">
              <a:latin typeface="Microsoft YaHei UI" panose="020B0503020204020204" pitchFamily="34" charset="-122"/>
              <a:ea typeface="Microsoft YaHei U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52</a:t>
            </a:fld>
            <a:endParaRPr lang="zh-CN" altLang="en-US"/>
          </a:p>
        </p:txBody>
      </p:sp>
    </p:spTree>
    <p:extLst>
      <p:ext uri="{BB962C8B-B14F-4D97-AF65-F5344CB8AC3E}">
        <p14:creationId xmlns:p14="http://schemas.microsoft.com/office/powerpoint/2010/main" val="2735108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53</a:t>
            </a:fld>
            <a:endParaRPr lang="zh-CN" altLang="en-US"/>
          </a:p>
        </p:txBody>
      </p:sp>
    </p:spTree>
    <p:extLst>
      <p:ext uri="{BB962C8B-B14F-4D97-AF65-F5344CB8AC3E}">
        <p14:creationId xmlns:p14="http://schemas.microsoft.com/office/powerpoint/2010/main" val="15051563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if a and b : print "1 - </a:t>
            </a:r>
            <a:r>
              <a:rPr lang="zh-CN" altLang="en-US" sz="1200" b="0" i="0" kern="1200" dirty="0">
                <a:solidFill>
                  <a:schemeClr val="tx1"/>
                </a:solidFill>
                <a:effectLst/>
                <a:latin typeface="+mn-lt"/>
                <a:ea typeface="+mn-ea"/>
                <a:cs typeface="+mn-cs"/>
              </a:rPr>
              <a:t>变量 </a:t>
            </a:r>
            <a:r>
              <a:rPr lang="en-US"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和 </a:t>
            </a:r>
            <a:r>
              <a:rPr lang="en-US"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都为 </a:t>
            </a:r>
            <a:r>
              <a:rPr lang="en-US" sz="1200" b="0" i="0" kern="1200" dirty="0">
                <a:solidFill>
                  <a:schemeClr val="tx1"/>
                </a:solidFill>
                <a:effectLst/>
                <a:latin typeface="+mn-lt"/>
                <a:ea typeface="+mn-ea"/>
                <a:cs typeface="+mn-cs"/>
              </a:rPr>
              <a:t>true”</a:t>
            </a:r>
          </a:p>
          <a:p>
            <a:r>
              <a:rPr lang="en-US" sz="1200" b="0" i="0" kern="1200" dirty="0">
                <a:solidFill>
                  <a:schemeClr val="tx1"/>
                </a:solidFill>
                <a:effectLst/>
                <a:latin typeface="+mn-lt"/>
                <a:ea typeface="+mn-ea"/>
                <a:cs typeface="+mn-cs"/>
              </a:rPr>
              <a:t>if a or b : </a:t>
            </a:r>
          </a:p>
          <a:p>
            <a:r>
              <a:rPr lang="en-US" sz="1200" b="0" i="0" kern="1200" dirty="0">
                <a:solidFill>
                  <a:schemeClr val="tx1"/>
                </a:solidFill>
                <a:effectLst/>
                <a:latin typeface="+mn-lt"/>
                <a:ea typeface="+mn-ea"/>
                <a:cs typeface="+mn-cs"/>
              </a:rPr>
              <a:t>print "2 - </a:t>
            </a:r>
            <a:r>
              <a:rPr lang="zh-CN" altLang="en-US" sz="1200" b="0" i="0" kern="1200" dirty="0">
                <a:solidFill>
                  <a:schemeClr val="tx1"/>
                </a:solidFill>
                <a:effectLst/>
                <a:latin typeface="+mn-lt"/>
                <a:ea typeface="+mn-ea"/>
                <a:cs typeface="+mn-cs"/>
              </a:rPr>
              <a:t>变量 </a:t>
            </a:r>
            <a:r>
              <a:rPr lang="en-US"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和 </a:t>
            </a:r>
            <a:r>
              <a:rPr lang="en-US"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都为 </a:t>
            </a:r>
            <a:r>
              <a:rPr lang="en-US" sz="1200" b="0" i="0" kern="1200" dirty="0">
                <a:solidFill>
                  <a:schemeClr val="tx1"/>
                </a:solidFill>
                <a:effectLst/>
                <a:latin typeface="+mn-lt"/>
                <a:ea typeface="+mn-ea"/>
                <a:cs typeface="+mn-cs"/>
              </a:rPr>
              <a:t>true，</a:t>
            </a:r>
            <a:r>
              <a:rPr lang="zh-CN" altLang="en-US" sz="1200" b="0" i="0" kern="1200" dirty="0">
                <a:solidFill>
                  <a:schemeClr val="tx1"/>
                </a:solidFill>
                <a:effectLst/>
                <a:latin typeface="+mn-lt"/>
                <a:ea typeface="+mn-ea"/>
                <a:cs typeface="+mn-cs"/>
              </a:rPr>
              <a:t>或其中一个变量为 </a:t>
            </a:r>
            <a:r>
              <a:rPr lang="en-US" sz="1200" b="0" i="0" kern="1200" dirty="0">
                <a:solidFill>
                  <a:schemeClr val="tx1"/>
                </a:solidFill>
                <a:effectLst/>
                <a:latin typeface="+mn-lt"/>
                <a:ea typeface="+mn-ea"/>
                <a:cs typeface="+mn-cs"/>
              </a:rPr>
              <a:t>true" </a:t>
            </a:r>
          </a:p>
          <a:p>
            <a:r>
              <a:rPr lang="en-US" sz="1200" b="0" i="0" kern="1200" dirty="0">
                <a:solidFill>
                  <a:schemeClr val="tx1"/>
                </a:solidFill>
                <a:effectLst/>
                <a:latin typeface="+mn-lt"/>
                <a:ea typeface="+mn-ea"/>
                <a:cs typeface="+mn-cs"/>
              </a:rPr>
              <a:t>else: </a:t>
            </a:r>
          </a:p>
          <a:p>
            <a:r>
              <a:rPr lang="en-US" sz="1200" b="0" i="0" kern="1200" dirty="0">
                <a:solidFill>
                  <a:schemeClr val="tx1"/>
                </a:solidFill>
                <a:effectLst/>
                <a:latin typeface="+mn-lt"/>
                <a:ea typeface="+mn-ea"/>
                <a:cs typeface="+mn-cs"/>
              </a:rPr>
              <a:t>print "2 - </a:t>
            </a:r>
            <a:r>
              <a:rPr lang="zh-CN" altLang="en-US" sz="1200" b="0" i="0" kern="1200" dirty="0">
                <a:solidFill>
                  <a:schemeClr val="tx1"/>
                </a:solidFill>
                <a:effectLst/>
                <a:latin typeface="+mn-lt"/>
                <a:ea typeface="+mn-ea"/>
                <a:cs typeface="+mn-cs"/>
              </a:rPr>
              <a:t>变量 </a:t>
            </a:r>
            <a:r>
              <a:rPr lang="en-US"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和 </a:t>
            </a:r>
            <a:r>
              <a:rPr lang="en-US"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都不为 </a:t>
            </a:r>
            <a:r>
              <a:rPr lang="en-US" sz="1200" b="0" i="0" kern="1200" dirty="0">
                <a:solidFill>
                  <a:schemeClr val="tx1"/>
                </a:solidFill>
                <a:effectLst/>
                <a:latin typeface="+mn-lt"/>
                <a:ea typeface="+mn-ea"/>
                <a:cs typeface="+mn-cs"/>
              </a:rPr>
              <a:t>true"</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54</a:t>
            </a:fld>
            <a:endParaRPr lang="zh-CN" altLang="en-US"/>
          </a:p>
        </p:txBody>
      </p:sp>
    </p:spTree>
    <p:extLst>
      <p:ext uri="{BB962C8B-B14F-4D97-AF65-F5344CB8AC3E}">
        <p14:creationId xmlns:p14="http://schemas.microsoft.com/office/powerpoint/2010/main" val="28052122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55</a:t>
            </a:fld>
            <a:endParaRPr lang="zh-CN" altLang="en-US"/>
          </a:p>
        </p:txBody>
      </p:sp>
    </p:spTree>
    <p:extLst>
      <p:ext uri="{BB962C8B-B14F-4D97-AF65-F5344CB8AC3E}">
        <p14:creationId xmlns:p14="http://schemas.microsoft.com/office/powerpoint/2010/main" val="4128875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56</a:t>
            </a:fld>
            <a:endParaRPr lang="zh-CN" altLang="en-US"/>
          </a:p>
        </p:txBody>
      </p:sp>
    </p:spTree>
    <p:extLst>
      <p:ext uri="{BB962C8B-B14F-4D97-AF65-F5344CB8AC3E}">
        <p14:creationId xmlns:p14="http://schemas.microsoft.com/office/powerpoint/2010/main" val="2314779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57</a:t>
            </a:fld>
            <a:endParaRPr lang="zh-CN" altLang="en-US"/>
          </a:p>
        </p:txBody>
      </p:sp>
    </p:spTree>
    <p:extLst>
      <p:ext uri="{BB962C8B-B14F-4D97-AF65-F5344CB8AC3E}">
        <p14:creationId xmlns:p14="http://schemas.microsoft.com/office/powerpoint/2010/main" val="14656428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58</a:t>
            </a:fld>
            <a:endParaRPr lang="zh-CN" altLang="en-US"/>
          </a:p>
        </p:txBody>
      </p:sp>
    </p:spTree>
    <p:extLst>
      <p:ext uri="{BB962C8B-B14F-4D97-AF65-F5344CB8AC3E}">
        <p14:creationId xmlns:p14="http://schemas.microsoft.com/office/powerpoint/2010/main" val="4033718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59</a:t>
            </a:fld>
            <a:endParaRPr lang="zh-CN" altLang="en-US"/>
          </a:p>
        </p:txBody>
      </p:sp>
    </p:spTree>
    <p:extLst>
      <p:ext uri="{BB962C8B-B14F-4D97-AF65-F5344CB8AC3E}">
        <p14:creationId xmlns:p14="http://schemas.microsoft.com/office/powerpoint/2010/main" val="2197192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吉多生于荷兰、在很多</a:t>
            </a:r>
            <a:r>
              <a:rPr lang="en-US" altLang="zh-CN" dirty="0"/>
              <a:t>google</a:t>
            </a:r>
            <a:r>
              <a:rPr lang="zh-CN" altLang="en-US" dirty="0"/>
              <a:t>、</a:t>
            </a:r>
            <a:r>
              <a:rPr lang="en-US" altLang="zh-CN" dirty="0" err="1"/>
              <a:t>dropbox</a:t>
            </a:r>
            <a:r>
              <a:rPr lang="en-US" altLang="zh-CN" dirty="0"/>
              <a:t> </a:t>
            </a:r>
            <a:r>
              <a:rPr lang="zh-CN" altLang="en-US" dirty="0"/>
              <a:t>等公司工作、并长期领导</a:t>
            </a:r>
            <a:r>
              <a:rPr lang="en-US" altLang="zh-CN" dirty="0"/>
              <a:t>python</a:t>
            </a:r>
            <a:r>
              <a:rPr lang="zh-CN" altLang="en-US" dirty="0"/>
              <a:t>社区。</a:t>
            </a:r>
            <a:r>
              <a:rPr lang="en-US" altLang="zh-CN" dirty="0"/>
              <a:t>2019</a:t>
            </a:r>
            <a:r>
              <a:rPr lang="zh-CN" altLang="en-US" dirty="0"/>
              <a:t>年</a:t>
            </a:r>
            <a:r>
              <a:rPr lang="en-US" altLang="zh-CN" dirty="0"/>
              <a:t>10</a:t>
            </a:r>
            <a:r>
              <a:rPr lang="zh-CN" altLang="en-US" dirty="0"/>
              <a:t>月从</a:t>
            </a:r>
            <a:r>
              <a:rPr lang="en-US" altLang="zh-CN" dirty="0" err="1"/>
              <a:t>dropbox</a:t>
            </a:r>
            <a:r>
              <a:rPr lang="en-US" altLang="zh-CN" dirty="0"/>
              <a:t> </a:t>
            </a:r>
            <a:r>
              <a:rPr lang="zh-CN" altLang="en-US" dirty="0"/>
              <a:t>公司退休，</a:t>
            </a:r>
            <a:r>
              <a:rPr lang="en-US" altLang="zh-CN" dirty="0"/>
              <a:t>2020</a:t>
            </a:r>
            <a:r>
              <a:rPr lang="zh-CN" altLang="en-US" dirty="0"/>
              <a:t>年上半年已经退出了</a:t>
            </a:r>
            <a:r>
              <a:rPr lang="en-US" altLang="zh-CN" dirty="0"/>
              <a:t>python</a:t>
            </a:r>
            <a:r>
              <a:rPr lang="zh-CN" altLang="en-US" dirty="0"/>
              <a:t>社区管理委员会。</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t>6</a:t>
            </a:fld>
            <a:endParaRPr lang="zh-CN" altLang="en-US"/>
          </a:p>
        </p:txBody>
      </p:sp>
    </p:spTree>
    <p:extLst>
      <p:ext uri="{BB962C8B-B14F-4D97-AF65-F5344CB8AC3E}">
        <p14:creationId xmlns:p14="http://schemas.microsoft.com/office/powerpoint/2010/main" val="18199197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60</a:t>
            </a:fld>
            <a:endParaRPr lang="zh-CN" altLang="en-US"/>
          </a:p>
        </p:txBody>
      </p:sp>
    </p:spTree>
    <p:extLst>
      <p:ext uri="{BB962C8B-B14F-4D97-AF65-F5344CB8AC3E}">
        <p14:creationId xmlns:p14="http://schemas.microsoft.com/office/powerpoint/2010/main" val="3401268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61</a:t>
            </a:fld>
            <a:endParaRPr lang="zh-CN" altLang="en-US"/>
          </a:p>
        </p:txBody>
      </p:sp>
    </p:spTree>
    <p:extLst>
      <p:ext uri="{BB962C8B-B14F-4D97-AF65-F5344CB8AC3E}">
        <p14:creationId xmlns:p14="http://schemas.microsoft.com/office/powerpoint/2010/main" val="3304975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62</a:t>
            </a:fld>
            <a:endParaRPr lang="zh-CN" altLang="en-US"/>
          </a:p>
        </p:txBody>
      </p:sp>
    </p:spTree>
    <p:extLst>
      <p:ext uri="{BB962C8B-B14F-4D97-AF65-F5344CB8AC3E}">
        <p14:creationId xmlns:p14="http://schemas.microsoft.com/office/powerpoint/2010/main" val="28532733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静态语言在定义变量时必须指定变量类型，如果赋值的时候类型不匹配，就会报错。</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63</a:t>
            </a:fld>
            <a:endParaRPr lang="zh-CN" altLang="en-US"/>
          </a:p>
        </p:txBody>
      </p:sp>
    </p:spTree>
    <p:extLst>
      <p:ext uri="{BB962C8B-B14F-4D97-AF65-F5344CB8AC3E}">
        <p14:creationId xmlns:p14="http://schemas.microsoft.com/office/powerpoint/2010/main" val="16554142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64</a:t>
            </a:fld>
            <a:endParaRPr lang="zh-CN" altLang="en-US"/>
          </a:p>
        </p:txBody>
      </p:sp>
    </p:spTree>
    <p:extLst>
      <p:ext uri="{BB962C8B-B14F-4D97-AF65-F5344CB8AC3E}">
        <p14:creationId xmlns:p14="http://schemas.microsoft.com/office/powerpoint/2010/main" val="2145132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65</a:t>
            </a:fld>
            <a:endParaRPr lang="zh-CN" altLang="en-US"/>
          </a:p>
        </p:txBody>
      </p:sp>
    </p:spTree>
    <p:extLst>
      <p:ext uri="{BB962C8B-B14F-4D97-AF65-F5344CB8AC3E}">
        <p14:creationId xmlns:p14="http://schemas.microsoft.com/office/powerpoint/2010/main" val="26666720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线性结构 </a:t>
            </a:r>
            <a:r>
              <a:rPr lang="en-US" altLang="zh-CN" dirty="0"/>
              <a:t>–</a:t>
            </a:r>
            <a:r>
              <a:rPr lang="zh-CN" altLang="en-US" dirty="0"/>
              <a:t> </a:t>
            </a:r>
            <a:r>
              <a:rPr lang="zh-CN" altLang="en-CN" dirty="0"/>
              <a:t>有</a:t>
            </a:r>
            <a:r>
              <a:rPr lang="zh-CN" altLang="en-US" dirty="0"/>
              <a:t>起点 有终点 </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t>66</a:t>
            </a:fld>
            <a:endParaRPr lang="zh-CN" altLang="en-US"/>
          </a:p>
        </p:txBody>
      </p:sp>
    </p:spTree>
    <p:extLst>
      <p:ext uri="{BB962C8B-B14F-4D97-AF65-F5344CB8AC3E}">
        <p14:creationId xmlns:p14="http://schemas.microsoft.com/office/powerpoint/2010/main" val="27236403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67</a:t>
            </a:fld>
            <a:endParaRPr lang="zh-CN" altLang="en-US"/>
          </a:p>
        </p:txBody>
      </p:sp>
    </p:spTree>
    <p:extLst>
      <p:ext uri="{BB962C8B-B14F-4D97-AF65-F5344CB8AC3E}">
        <p14:creationId xmlns:p14="http://schemas.microsoft.com/office/powerpoint/2010/main" val="19874398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68</a:t>
            </a:fld>
            <a:endParaRPr lang="zh-CN" altLang="en-US"/>
          </a:p>
        </p:txBody>
      </p:sp>
    </p:spTree>
    <p:extLst>
      <p:ext uri="{BB962C8B-B14F-4D97-AF65-F5344CB8AC3E}">
        <p14:creationId xmlns:p14="http://schemas.microsoft.com/office/powerpoint/2010/main" val="1285637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69</a:t>
            </a:fld>
            <a:endParaRPr lang="zh-CN" altLang="en-US"/>
          </a:p>
        </p:txBody>
      </p:sp>
    </p:spTree>
    <p:extLst>
      <p:ext uri="{BB962C8B-B14F-4D97-AF65-F5344CB8AC3E}">
        <p14:creationId xmlns:p14="http://schemas.microsoft.com/office/powerpoint/2010/main" val="2559604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包括有 </a:t>
            </a:r>
            <a:r>
              <a:rPr lang="en-US" altLang="zh-CN" dirty="0"/>
              <a:t>google, </a:t>
            </a:r>
            <a:r>
              <a:rPr lang="en-US" altLang="zh-CN" dirty="0" err="1"/>
              <a:t>baidu</a:t>
            </a:r>
            <a:r>
              <a:rPr lang="en-US" altLang="zh-CN" dirty="0"/>
              <a:t>, Wikipedia, yahoo, </a:t>
            </a:r>
            <a:r>
              <a:rPr lang="en-US" altLang="zh-CN" dirty="0" err="1"/>
              <a:t>csdn</a:t>
            </a:r>
            <a:r>
              <a:rPr lang="en-US" altLang="zh-CN" dirty="0"/>
              <a:t>, </a:t>
            </a:r>
            <a:r>
              <a:rPr lang="en-US" altLang="zh-CN" dirty="0" err="1"/>
              <a:t>bing</a:t>
            </a:r>
            <a:r>
              <a:rPr lang="en-US" altLang="zh-CN" dirty="0"/>
              <a:t>, amazon </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a:t>
            </a:fld>
            <a:endParaRPr lang="zh-CN" altLang="en-US"/>
          </a:p>
        </p:txBody>
      </p:sp>
    </p:spTree>
    <p:extLst>
      <p:ext uri="{BB962C8B-B14F-4D97-AF65-F5344CB8AC3E}">
        <p14:creationId xmlns:p14="http://schemas.microsoft.com/office/powerpoint/2010/main" val="434944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70</a:t>
            </a:fld>
            <a:endParaRPr lang="zh-CN" altLang="en-US"/>
          </a:p>
        </p:txBody>
      </p:sp>
    </p:spTree>
    <p:extLst>
      <p:ext uri="{BB962C8B-B14F-4D97-AF65-F5344CB8AC3E}">
        <p14:creationId xmlns:p14="http://schemas.microsoft.com/office/powerpoint/2010/main" val="1997007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icrosoft YaHei UI" panose="020B0503020204020204" pitchFamily="34" charset="-122"/>
                <a:ea typeface="Microsoft YaHei UI" panose="020B0503020204020204" pitchFamily="34" charset="-122"/>
              </a:rPr>
              <a:t>因为</a:t>
            </a:r>
            <a:r>
              <a:rPr lang="en-US" altLang="zh-CN" sz="1200" dirty="0">
                <a:latin typeface="Microsoft YaHei UI" panose="020B0503020204020204" pitchFamily="34" charset="-122"/>
                <a:ea typeface="Microsoft YaHei UI" panose="020B0503020204020204" pitchFamily="34" charset="-122"/>
              </a:rPr>
              <a:t>tuple</a:t>
            </a:r>
            <a:r>
              <a:rPr lang="zh-CN" altLang="en-US" sz="1200" dirty="0">
                <a:latin typeface="Microsoft YaHei UI" panose="020B0503020204020204" pitchFamily="34" charset="-122"/>
                <a:ea typeface="Microsoft YaHei UI" panose="020B0503020204020204" pitchFamily="34" charset="-122"/>
              </a:rPr>
              <a:t>不可变，所以代码更安全。如果可能，能用</a:t>
            </a:r>
            <a:r>
              <a:rPr lang="en-US" altLang="zh-CN" sz="1200" dirty="0">
                <a:latin typeface="Microsoft YaHei UI" panose="020B0503020204020204" pitchFamily="34" charset="-122"/>
                <a:ea typeface="Microsoft YaHei UI" panose="020B0503020204020204" pitchFamily="34" charset="-122"/>
              </a:rPr>
              <a:t>tuple</a:t>
            </a:r>
            <a:r>
              <a:rPr lang="zh-CN" altLang="en-US" sz="1200" dirty="0">
                <a:latin typeface="Microsoft YaHei UI" panose="020B0503020204020204" pitchFamily="34" charset="-122"/>
                <a:ea typeface="Microsoft YaHei UI" panose="020B0503020204020204" pitchFamily="34" charset="-122"/>
              </a:rPr>
              <a:t>代替</a:t>
            </a:r>
            <a:r>
              <a:rPr lang="en-US" altLang="zh-CN" sz="1200" dirty="0">
                <a:latin typeface="Microsoft YaHei UI" panose="020B0503020204020204" pitchFamily="34" charset="-122"/>
                <a:ea typeface="Microsoft YaHei UI" panose="020B0503020204020204" pitchFamily="34" charset="-122"/>
              </a:rPr>
              <a:t>list</a:t>
            </a:r>
            <a:r>
              <a:rPr lang="zh-CN" altLang="en-US" sz="1200" dirty="0">
                <a:latin typeface="Microsoft YaHei UI" panose="020B0503020204020204" pitchFamily="34" charset="-122"/>
                <a:ea typeface="Microsoft YaHei UI" panose="020B0503020204020204" pitchFamily="34" charset="-122"/>
              </a:rPr>
              <a:t>就尽量用</a:t>
            </a:r>
            <a:r>
              <a:rPr lang="en-US" altLang="zh-CN" sz="1200" dirty="0">
                <a:latin typeface="Microsoft YaHei UI" panose="020B0503020204020204" pitchFamily="34" charset="-122"/>
                <a:ea typeface="Microsoft YaHei UI" panose="020B0503020204020204" pitchFamily="34" charset="-122"/>
              </a:rPr>
              <a:t>tuple</a:t>
            </a:r>
            <a:r>
              <a:rPr lang="zh-CN" altLang="en-US" sz="1200" dirty="0">
                <a:latin typeface="Microsoft YaHei UI" panose="020B0503020204020204" pitchFamily="34" charset="-122"/>
                <a:ea typeface="Microsoft YaHei UI" panose="020B0503020204020204" pitchFamily="34" charset="-122"/>
              </a:rPr>
              <a:t>。</a:t>
            </a:r>
            <a:endParaRPr lang="en-US" altLang="zh-CN" sz="1200" dirty="0">
              <a:latin typeface="Microsoft YaHei UI" panose="020B0503020204020204" pitchFamily="34" charset="-122"/>
              <a:ea typeface="Microsoft YaHei UI"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71</a:t>
            </a:fld>
            <a:endParaRPr lang="zh-CN" altLang="en-US"/>
          </a:p>
        </p:txBody>
      </p:sp>
    </p:spTree>
    <p:extLst>
      <p:ext uri="{BB962C8B-B14F-4D97-AF65-F5344CB8AC3E}">
        <p14:creationId xmlns:p14="http://schemas.microsoft.com/office/powerpoint/2010/main" val="34922951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72</a:t>
            </a:fld>
            <a:endParaRPr lang="zh-CN" altLang="en-US"/>
          </a:p>
        </p:txBody>
      </p:sp>
    </p:spTree>
    <p:extLst>
      <p:ext uri="{BB962C8B-B14F-4D97-AF65-F5344CB8AC3E}">
        <p14:creationId xmlns:p14="http://schemas.microsoft.com/office/powerpoint/2010/main" val="42016059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73</a:t>
            </a:fld>
            <a:endParaRPr lang="zh-CN" altLang="en-US"/>
          </a:p>
        </p:txBody>
      </p:sp>
    </p:spTree>
    <p:extLst>
      <p:ext uri="{BB962C8B-B14F-4D97-AF65-F5344CB8AC3E}">
        <p14:creationId xmlns:p14="http://schemas.microsoft.com/office/powerpoint/2010/main" val="10844960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74</a:t>
            </a:fld>
            <a:endParaRPr lang="zh-CN" altLang="en-US"/>
          </a:p>
        </p:txBody>
      </p:sp>
    </p:spTree>
    <p:extLst>
      <p:ext uri="{BB962C8B-B14F-4D97-AF65-F5344CB8AC3E}">
        <p14:creationId xmlns:p14="http://schemas.microsoft.com/office/powerpoint/2010/main" val="40352242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75</a:t>
            </a:fld>
            <a:endParaRPr lang="zh-CN" altLang="en-US"/>
          </a:p>
        </p:txBody>
      </p:sp>
    </p:spTree>
    <p:extLst>
      <p:ext uri="{BB962C8B-B14F-4D97-AF65-F5344CB8AC3E}">
        <p14:creationId xmlns:p14="http://schemas.microsoft.com/office/powerpoint/2010/main" val="3845699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上官网，讲解不同</a:t>
            </a:r>
            <a:r>
              <a:rPr lang="zh-CN" altLang="en-US"/>
              <a:t>版本 </a:t>
            </a:r>
            <a:endParaRPr lang="en-US" altLang="zh-CN" dirty="0"/>
          </a:p>
          <a:p>
            <a:pPr marL="228600" indent="-228600">
              <a:buAutoNum type="arabicPeriod"/>
            </a:pPr>
            <a:r>
              <a:rPr lang="zh-CN" altLang="en-US"/>
              <a:t>讲文档的问题</a:t>
            </a:r>
            <a:endParaRPr lang="en-US" altLang="zh-CN"/>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8</a:t>
            </a:fld>
            <a:endParaRPr lang="zh-CN" altLang="en-US"/>
          </a:p>
        </p:txBody>
      </p:sp>
    </p:spTree>
    <p:extLst>
      <p:ext uri="{BB962C8B-B14F-4D97-AF65-F5344CB8AC3E}">
        <p14:creationId xmlns:p14="http://schemas.microsoft.com/office/powerpoint/2010/main" val="2866176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9</a:t>
            </a:fld>
            <a:endParaRPr lang="zh-CN" altLang="en-US"/>
          </a:p>
        </p:txBody>
      </p:sp>
    </p:spTree>
    <p:extLst>
      <p:ext uri="{BB962C8B-B14F-4D97-AF65-F5344CB8AC3E}">
        <p14:creationId xmlns:p14="http://schemas.microsoft.com/office/powerpoint/2010/main" val="3180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50209-2F19-499E-8066-067586DDA8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8B41494-7929-4F7D-9360-38558B41FC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4FA023-5317-4FC8-8A85-7BA403EDD775}"/>
              </a:ext>
            </a:extLst>
          </p:cNvPr>
          <p:cNvSpPr>
            <a:spLocks noGrp="1"/>
          </p:cNvSpPr>
          <p:nvPr>
            <p:ph type="dt" sz="half" idx="10"/>
          </p:nvPr>
        </p:nvSpPr>
        <p:spPr/>
        <p:txBody>
          <a:bodyPr/>
          <a:lstStyle/>
          <a:p>
            <a:fld id="{D998EC12-D8EB-45BB-B070-B63C70583F82}" type="datetime1">
              <a:rPr lang="zh-CN" altLang="en-US" smtClean="0"/>
              <a:t>2021/3/25</a:t>
            </a:fld>
            <a:endParaRPr lang="zh-CN" altLang="en-US"/>
          </a:p>
        </p:txBody>
      </p:sp>
      <p:sp>
        <p:nvSpPr>
          <p:cNvPr id="5" name="页脚占位符 4">
            <a:extLst>
              <a:ext uri="{FF2B5EF4-FFF2-40B4-BE49-F238E27FC236}">
                <a16:creationId xmlns:a16="http://schemas.microsoft.com/office/drawing/2014/main" id="{49C0F1DA-FB3A-45F0-BEE7-AEDB1E0352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801339-2A68-4769-B291-38743DCD27A8}"/>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4480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E3BF-0CAF-4141-AF5F-BA51C1FDAB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CA6616-EF26-4728-8CD7-3C87719A9D1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3BF115-300C-482F-8D8E-A649632ACC2A}"/>
              </a:ext>
            </a:extLst>
          </p:cNvPr>
          <p:cNvSpPr>
            <a:spLocks noGrp="1"/>
          </p:cNvSpPr>
          <p:nvPr>
            <p:ph type="dt" sz="half" idx="10"/>
          </p:nvPr>
        </p:nvSpPr>
        <p:spPr/>
        <p:txBody>
          <a:bodyPr/>
          <a:lstStyle/>
          <a:p>
            <a:fld id="{B2784FF4-0199-42D9-A7E1-78C879DCF6BB}" type="datetime1">
              <a:rPr lang="zh-CN" altLang="en-US" smtClean="0"/>
              <a:t>2021/3/25</a:t>
            </a:fld>
            <a:endParaRPr lang="zh-CN" altLang="en-US"/>
          </a:p>
        </p:txBody>
      </p:sp>
      <p:sp>
        <p:nvSpPr>
          <p:cNvPr id="5" name="页脚占位符 4">
            <a:extLst>
              <a:ext uri="{FF2B5EF4-FFF2-40B4-BE49-F238E27FC236}">
                <a16:creationId xmlns:a16="http://schemas.microsoft.com/office/drawing/2014/main" id="{68136E05-426F-4A5C-9148-8C6E89B143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52BA78-D854-438B-BADC-821D8F3525DF}"/>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86388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F0C19F-D1FE-46A5-ADA5-08159C265E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20066D5-57F1-4D46-BDFC-E4CB9488F22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2F98CBA-3E83-4D2C-9119-5F5715EDD054}"/>
              </a:ext>
            </a:extLst>
          </p:cNvPr>
          <p:cNvSpPr>
            <a:spLocks noGrp="1"/>
          </p:cNvSpPr>
          <p:nvPr>
            <p:ph type="dt" sz="half" idx="10"/>
          </p:nvPr>
        </p:nvSpPr>
        <p:spPr/>
        <p:txBody>
          <a:bodyPr/>
          <a:lstStyle/>
          <a:p>
            <a:fld id="{21AB5454-48D4-444D-AB74-00F2557BBAA7}" type="datetime1">
              <a:rPr lang="zh-CN" altLang="en-US" smtClean="0"/>
              <a:t>2021/3/25</a:t>
            </a:fld>
            <a:endParaRPr lang="zh-CN" altLang="en-US"/>
          </a:p>
        </p:txBody>
      </p:sp>
      <p:sp>
        <p:nvSpPr>
          <p:cNvPr id="5" name="页脚占位符 4">
            <a:extLst>
              <a:ext uri="{FF2B5EF4-FFF2-40B4-BE49-F238E27FC236}">
                <a16:creationId xmlns:a16="http://schemas.microsoft.com/office/drawing/2014/main" id="{7780D4B4-50DA-4783-AE47-92C5A3603B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2FC8B7-7C78-4083-9D83-365793B245F5}"/>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56004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39066-08A3-4DE7-90AD-8299C42EF1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A03B05-C5C6-4375-B693-10A57361DEB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BFA9395-12B1-4BAE-96D5-50D718D7506C}"/>
              </a:ext>
            </a:extLst>
          </p:cNvPr>
          <p:cNvSpPr>
            <a:spLocks noGrp="1"/>
          </p:cNvSpPr>
          <p:nvPr>
            <p:ph type="dt" sz="half" idx="10"/>
          </p:nvPr>
        </p:nvSpPr>
        <p:spPr/>
        <p:txBody>
          <a:bodyPr/>
          <a:lstStyle/>
          <a:p>
            <a:fld id="{FAD5359F-1AB5-40F8-A5CD-9755041F3E58}" type="datetime1">
              <a:rPr lang="zh-CN" altLang="en-US" smtClean="0"/>
              <a:t>2021/3/25</a:t>
            </a:fld>
            <a:endParaRPr lang="zh-CN" altLang="en-US"/>
          </a:p>
        </p:txBody>
      </p:sp>
      <p:sp>
        <p:nvSpPr>
          <p:cNvPr id="5" name="页脚占位符 4">
            <a:extLst>
              <a:ext uri="{FF2B5EF4-FFF2-40B4-BE49-F238E27FC236}">
                <a16:creationId xmlns:a16="http://schemas.microsoft.com/office/drawing/2014/main" id="{17116AAE-BDDB-4A2C-A2F5-56384BB6A7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EFFA0D-D5A2-4CD7-82A2-146AFFD08616}"/>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929497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B35C3-9445-436E-881A-11DEF1D4FE9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3CEC0D1-B285-4C5B-A4BB-531DD3417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A602AC0-6F6D-4C24-9165-892B6D36A2EB}"/>
              </a:ext>
            </a:extLst>
          </p:cNvPr>
          <p:cNvSpPr>
            <a:spLocks noGrp="1"/>
          </p:cNvSpPr>
          <p:nvPr>
            <p:ph type="dt" sz="half" idx="10"/>
          </p:nvPr>
        </p:nvSpPr>
        <p:spPr/>
        <p:txBody>
          <a:bodyPr/>
          <a:lstStyle/>
          <a:p>
            <a:fld id="{53825F77-AFD6-47A4-BC3A-002BB82F5AF8}" type="datetime1">
              <a:rPr lang="zh-CN" altLang="en-US" smtClean="0"/>
              <a:t>2021/3/25</a:t>
            </a:fld>
            <a:endParaRPr lang="zh-CN" altLang="en-US"/>
          </a:p>
        </p:txBody>
      </p:sp>
      <p:sp>
        <p:nvSpPr>
          <p:cNvPr id="5" name="页脚占位符 4">
            <a:extLst>
              <a:ext uri="{FF2B5EF4-FFF2-40B4-BE49-F238E27FC236}">
                <a16:creationId xmlns:a16="http://schemas.microsoft.com/office/drawing/2014/main" id="{85E83392-75D9-4256-83A2-377B15BAAC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E0D32C-5D93-4D51-B7A0-3841DDE790BE}"/>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924427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E4DDE-9413-400F-BB0C-158125322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106711-AD2B-4259-AADC-A6082814DDA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8C1B53A-7815-453A-88F4-609C525319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DD5C5E9-0436-4DE0-9CB1-FB177F083926}"/>
              </a:ext>
            </a:extLst>
          </p:cNvPr>
          <p:cNvSpPr>
            <a:spLocks noGrp="1"/>
          </p:cNvSpPr>
          <p:nvPr>
            <p:ph type="dt" sz="half" idx="10"/>
          </p:nvPr>
        </p:nvSpPr>
        <p:spPr/>
        <p:txBody>
          <a:bodyPr/>
          <a:lstStyle/>
          <a:p>
            <a:fld id="{987C05C2-091D-43BA-A559-9FD70160EE01}" type="datetime1">
              <a:rPr lang="zh-CN" altLang="en-US" smtClean="0"/>
              <a:t>2021/3/25</a:t>
            </a:fld>
            <a:endParaRPr lang="zh-CN" altLang="en-US"/>
          </a:p>
        </p:txBody>
      </p:sp>
      <p:sp>
        <p:nvSpPr>
          <p:cNvPr id="6" name="页脚占位符 5">
            <a:extLst>
              <a:ext uri="{FF2B5EF4-FFF2-40B4-BE49-F238E27FC236}">
                <a16:creationId xmlns:a16="http://schemas.microsoft.com/office/drawing/2014/main" id="{CD75C6E6-4226-4A8B-A196-0F183EB747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FF8793-8FD8-4CF8-B68B-0E73AB76CC4F}"/>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05940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0F292-6AB7-41E5-BC7B-225E7CB9D7A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85D04B-7D3B-42C5-BC19-8C516FD91E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FF75690-C89B-4CE9-940A-42BD8DD1AA8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564889D-39A9-4AE5-BCD2-0B51645CAE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07B8746-2979-4142-91D9-596FB28282C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F297C82-EB60-49DB-B0BE-B4B929E26090}"/>
              </a:ext>
            </a:extLst>
          </p:cNvPr>
          <p:cNvSpPr>
            <a:spLocks noGrp="1"/>
          </p:cNvSpPr>
          <p:nvPr>
            <p:ph type="dt" sz="half" idx="10"/>
          </p:nvPr>
        </p:nvSpPr>
        <p:spPr/>
        <p:txBody>
          <a:bodyPr/>
          <a:lstStyle/>
          <a:p>
            <a:fld id="{849D5912-0F44-47F0-9559-0BA5EF6DFDCA}" type="datetime1">
              <a:rPr lang="zh-CN" altLang="en-US" smtClean="0"/>
              <a:t>2021/3/25</a:t>
            </a:fld>
            <a:endParaRPr lang="zh-CN" altLang="en-US"/>
          </a:p>
        </p:txBody>
      </p:sp>
      <p:sp>
        <p:nvSpPr>
          <p:cNvPr id="8" name="页脚占位符 7">
            <a:extLst>
              <a:ext uri="{FF2B5EF4-FFF2-40B4-BE49-F238E27FC236}">
                <a16:creationId xmlns:a16="http://schemas.microsoft.com/office/drawing/2014/main" id="{5B2C76A4-199A-40CF-A5FE-6F2DF6BF47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BFF5237-5940-4877-BB6C-1714BE0DFD62}"/>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08484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DC7B5-42F3-4662-BB5A-47D5971254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EF78CE8-44C0-4067-89E5-BA2F27437FF7}"/>
              </a:ext>
            </a:extLst>
          </p:cNvPr>
          <p:cNvSpPr>
            <a:spLocks noGrp="1"/>
          </p:cNvSpPr>
          <p:nvPr>
            <p:ph type="dt" sz="half" idx="10"/>
          </p:nvPr>
        </p:nvSpPr>
        <p:spPr/>
        <p:txBody>
          <a:bodyPr/>
          <a:lstStyle/>
          <a:p>
            <a:fld id="{37DD099F-69C0-4D8F-9BC1-035F2458272D}" type="datetime1">
              <a:rPr lang="zh-CN" altLang="en-US" smtClean="0"/>
              <a:t>2021/3/25</a:t>
            </a:fld>
            <a:endParaRPr lang="zh-CN" altLang="en-US"/>
          </a:p>
        </p:txBody>
      </p:sp>
      <p:sp>
        <p:nvSpPr>
          <p:cNvPr id="4" name="页脚占位符 3">
            <a:extLst>
              <a:ext uri="{FF2B5EF4-FFF2-40B4-BE49-F238E27FC236}">
                <a16:creationId xmlns:a16="http://schemas.microsoft.com/office/drawing/2014/main" id="{67C9FA1A-1A7E-4374-80B7-16B03775AD3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21CA9F0-2BAA-4FB3-BC84-54D4912B2A74}"/>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689159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03295F-08AA-448A-A31C-3054F3B6A109}"/>
              </a:ext>
            </a:extLst>
          </p:cNvPr>
          <p:cNvSpPr>
            <a:spLocks noGrp="1"/>
          </p:cNvSpPr>
          <p:nvPr>
            <p:ph type="dt" sz="half" idx="10"/>
          </p:nvPr>
        </p:nvSpPr>
        <p:spPr/>
        <p:txBody>
          <a:bodyPr/>
          <a:lstStyle/>
          <a:p>
            <a:fld id="{60988534-C0D6-4624-931A-D8D600EC906D}" type="datetime1">
              <a:rPr lang="zh-CN" altLang="en-US" smtClean="0"/>
              <a:t>2021/3/25</a:t>
            </a:fld>
            <a:endParaRPr lang="zh-CN" altLang="en-US"/>
          </a:p>
        </p:txBody>
      </p:sp>
      <p:sp>
        <p:nvSpPr>
          <p:cNvPr id="3" name="页脚占位符 2">
            <a:extLst>
              <a:ext uri="{FF2B5EF4-FFF2-40B4-BE49-F238E27FC236}">
                <a16:creationId xmlns:a16="http://schemas.microsoft.com/office/drawing/2014/main" id="{9E689913-42C8-477F-AC9C-899DCEA93E2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A2C55A3-67CC-496D-A510-81B4813E67D0}"/>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416532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065B8-EE1E-4B38-9CCE-715234CAD4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1E0B91-DFA4-4A4C-B28B-667FCCDB2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ABA9EC7-5C59-4DCD-A03B-E16744E31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4ECA569-DCAF-4C65-8CF5-ECBD37861884}"/>
              </a:ext>
            </a:extLst>
          </p:cNvPr>
          <p:cNvSpPr>
            <a:spLocks noGrp="1"/>
          </p:cNvSpPr>
          <p:nvPr>
            <p:ph type="dt" sz="half" idx="10"/>
          </p:nvPr>
        </p:nvSpPr>
        <p:spPr/>
        <p:txBody>
          <a:bodyPr/>
          <a:lstStyle/>
          <a:p>
            <a:fld id="{0C31D8D0-8980-46FD-B337-C2FCA4AF440F}" type="datetime1">
              <a:rPr lang="zh-CN" altLang="en-US" smtClean="0"/>
              <a:t>2021/3/25</a:t>
            </a:fld>
            <a:endParaRPr lang="zh-CN" altLang="en-US"/>
          </a:p>
        </p:txBody>
      </p:sp>
      <p:sp>
        <p:nvSpPr>
          <p:cNvPr id="6" name="页脚占位符 5">
            <a:extLst>
              <a:ext uri="{FF2B5EF4-FFF2-40B4-BE49-F238E27FC236}">
                <a16:creationId xmlns:a16="http://schemas.microsoft.com/office/drawing/2014/main" id="{32BD2980-8978-4636-B3E1-64709658D3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640EEE-CE06-49FB-AB71-301F13BCD907}"/>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3472339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23F53-B7C8-4246-8C70-EAB6B77A53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3D3AB4-32CC-4D26-BED9-AA2CCAB43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3B92619-FF06-471F-AB6B-CBF2252EC6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BD02A9F-2862-48F6-9421-A8FE25250D60}"/>
              </a:ext>
            </a:extLst>
          </p:cNvPr>
          <p:cNvSpPr>
            <a:spLocks noGrp="1"/>
          </p:cNvSpPr>
          <p:nvPr>
            <p:ph type="dt" sz="half" idx="10"/>
          </p:nvPr>
        </p:nvSpPr>
        <p:spPr/>
        <p:txBody>
          <a:bodyPr/>
          <a:lstStyle/>
          <a:p>
            <a:fld id="{762068E1-D05C-4040-8922-DF595FB2256E}" type="datetime1">
              <a:rPr lang="zh-CN" altLang="en-US" smtClean="0"/>
              <a:t>2021/3/25</a:t>
            </a:fld>
            <a:endParaRPr lang="zh-CN" altLang="en-US"/>
          </a:p>
        </p:txBody>
      </p:sp>
      <p:sp>
        <p:nvSpPr>
          <p:cNvPr id="6" name="页脚占位符 5">
            <a:extLst>
              <a:ext uri="{FF2B5EF4-FFF2-40B4-BE49-F238E27FC236}">
                <a16:creationId xmlns:a16="http://schemas.microsoft.com/office/drawing/2014/main" id="{AE74B342-21D3-4B71-826A-35F020B819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96DB19-F811-4177-B570-056F9A3AA4C4}"/>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000454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656BF2-1907-4319-9385-5D2F90EDD5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FCC09FC-8EEC-4C8D-B0EA-9905054E3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299EB7-7531-4832-ADCD-1AC06EBB1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BCC765-72A5-461C-90EF-3C6DDF980496}" type="datetime1">
              <a:rPr lang="zh-CN" altLang="en-US" smtClean="0"/>
              <a:t>2021/3/25</a:t>
            </a:fld>
            <a:endParaRPr lang="zh-CN" altLang="en-US"/>
          </a:p>
        </p:txBody>
      </p:sp>
      <p:sp>
        <p:nvSpPr>
          <p:cNvPr id="5" name="页脚占位符 4">
            <a:extLst>
              <a:ext uri="{FF2B5EF4-FFF2-40B4-BE49-F238E27FC236}">
                <a16:creationId xmlns:a16="http://schemas.microsoft.com/office/drawing/2014/main" id="{6133DDBC-9FB9-492E-87E3-12B09EB47E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F09FF8-0B5D-448F-B7F3-64D544EDF8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3033236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jetbrains.com/pycharm/"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zh-google-styleguide.readthedocs.io/en/latest/google-python-styleguide/python_style_rules/" TargetMode="External"/><Relationship Id="rId4" Type="http://schemas.openxmlformats.org/officeDocument/2006/relationships/hyperlink" Target="https://www.python.org/dev/peps/pep-0008/"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python.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20323" r="14726" b="48018"/>
          <a:stretch>
            <a:fillRect/>
          </a:stretch>
        </p:blipFill>
        <p:spPr>
          <a:xfrm>
            <a:off x="15050" y="4882317"/>
            <a:ext cx="5870824" cy="1975682"/>
          </a:xfrm>
          <a:prstGeom prst="rect">
            <a:avLst/>
          </a:prstGeom>
        </p:spPr>
      </p:pic>
      <p:grpSp>
        <p:nvGrpSpPr>
          <p:cNvPr id="2" name="组合 1"/>
          <p:cNvGrpSpPr/>
          <p:nvPr/>
        </p:nvGrpSpPr>
        <p:grpSpPr>
          <a:xfrm>
            <a:off x="4693001" y="-384433"/>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52349" y="4882316"/>
            <a:ext cx="12192000" cy="1975683"/>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2349" y="4712679"/>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4400" y="2806683"/>
            <a:ext cx="10010692" cy="1323439"/>
          </a:xfrm>
          <a:prstGeom prst="rect">
            <a:avLst/>
          </a:prstGeom>
          <a:noFill/>
        </p:spPr>
        <p:txBody>
          <a:bodyPr wrap="square" rtlCol="0">
            <a:spAutoFit/>
          </a:bodyPr>
          <a:lstStyle/>
          <a:p>
            <a:pPr algn="ctr"/>
            <a:r>
              <a:rPr lang="zh-CN" altLang="en-US" sz="8000" b="1" dirty="0">
                <a:solidFill>
                  <a:srgbClr val="014924"/>
                </a:solidFill>
                <a:latin typeface="微软雅黑" panose="020B0503020204020204" pitchFamily="34" charset="-122"/>
                <a:ea typeface="微软雅黑" panose="020B0503020204020204" pitchFamily="34" charset="-122"/>
              </a:rPr>
              <a:t>人工智能编程语言</a:t>
            </a:r>
          </a:p>
        </p:txBody>
      </p:sp>
      <p:pic>
        <p:nvPicPr>
          <p:cNvPr id="6" name="图片 5"/>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266201"/>
            <a:ext cx="1936392" cy="1930811"/>
          </a:xfrm>
          <a:prstGeom prst="rect">
            <a:avLst/>
          </a:prstGeom>
        </p:spPr>
      </p:pic>
      <p:sp>
        <p:nvSpPr>
          <p:cNvPr id="3" name="灯片编号占位符 2">
            <a:extLst>
              <a:ext uri="{FF2B5EF4-FFF2-40B4-BE49-F238E27FC236}">
                <a16:creationId xmlns:a16="http://schemas.microsoft.com/office/drawing/2014/main" id="{A21CA753-2F20-454F-ADAE-D38D99F372BA}"/>
              </a:ext>
            </a:extLst>
          </p:cNvPr>
          <p:cNvSpPr>
            <a:spLocks noGrp="1"/>
          </p:cNvSpPr>
          <p:nvPr>
            <p:ph type="sldNum" sz="quarter" idx="12"/>
          </p:nvPr>
        </p:nvSpPr>
        <p:spPr/>
        <p:txBody>
          <a:bodyPr/>
          <a:lstStyle/>
          <a:p>
            <a:fld id="{FEB76572-147E-4C0B-B190-A38FDD229D6E}" type="slidenum">
              <a:rPr lang="zh-CN" altLang="en-US" smtClean="0"/>
              <a:t>1</a:t>
            </a:fld>
            <a:endParaRPr lang="zh-CN" altLang="en-US"/>
          </a:p>
        </p:txBody>
      </p:sp>
      <p:sp>
        <p:nvSpPr>
          <p:cNvPr id="17" name="TextBox 3">
            <a:extLst>
              <a:ext uri="{FF2B5EF4-FFF2-40B4-BE49-F238E27FC236}">
                <a16:creationId xmlns:a16="http://schemas.microsoft.com/office/drawing/2014/main" id="{838230F6-0C14-447B-A400-1B49EAF783DE}"/>
              </a:ext>
            </a:extLst>
          </p:cNvPr>
          <p:cNvSpPr txBox="1"/>
          <p:nvPr/>
        </p:nvSpPr>
        <p:spPr>
          <a:xfrm>
            <a:off x="1931657" y="5028748"/>
            <a:ext cx="8277225" cy="1384995"/>
          </a:xfrm>
          <a:prstGeom prst="rect">
            <a:avLst/>
          </a:prstGeom>
          <a:noFill/>
          <a:ln w="9525">
            <a:noFill/>
          </a:ln>
        </p:spPr>
        <p:txBody>
          <a:bodyPr wrap="square" anchor="t">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中山大学智能工程学院    王帅</a:t>
            </a:r>
            <a:endParaRPr lang="en-US" altLang="zh-CN" sz="2800"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wangsh368@mail.sysu.edu.cn</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2021-03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3</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518245" cy="584771"/>
          </a:xfrm>
          <a:prstGeom prst="rect">
            <a:avLst/>
          </a:prstGeom>
          <a:noFill/>
        </p:spPr>
        <p:txBody>
          <a:bodyPr wrap="none" lIns="91436" tIns="45718" rIns="91436" bIns="45718" rtlCol="0">
            <a:spAutoFit/>
          </a:bodyPr>
          <a:lstStyle/>
          <a:p>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Python </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使用</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460898" y="883239"/>
            <a:ext cx="7166274"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Python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安装验证 </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10</a:t>
            </a:fld>
            <a:endParaRPr lang="zh-CN" altLang="en-US"/>
          </a:p>
        </p:txBody>
      </p:sp>
      <p:pic>
        <p:nvPicPr>
          <p:cNvPr id="4" name="图片 3">
            <a:extLst>
              <a:ext uri="{FF2B5EF4-FFF2-40B4-BE49-F238E27FC236}">
                <a16:creationId xmlns:a16="http://schemas.microsoft.com/office/drawing/2014/main" id="{5952FAC0-355C-4628-9217-79DC7E583A99}"/>
              </a:ext>
            </a:extLst>
          </p:cNvPr>
          <p:cNvPicPr>
            <a:picLocks noChangeAspect="1"/>
          </p:cNvPicPr>
          <p:nvPr/>
        </p:nvPicPr>
        <p:blipFill>
          <a:blip r:embed="rId4"/>
          <a:stretch>
            <a:fillRect/>
          </a:stretch>
        </p:blipFill>
        <p:spPr>
          <a:xfrm>
            <a:off x="1954076" y="2265503"/>
            <a:ext cx="8283847" cy="4327888"/>
          </a:xfrm>
          <a:prstGeom prst="rect">
            <a:avLst/>
          </a:prstGeom>
        </p:spPr>
      </p:pic>
      <p:sp>
        <p:nvSpPr>
          <p:cNvPr id="17" name="文本框 16">
            <a:extLst>
              <a:ext uri="{FF2B5EF4-FFF2-40B4-BE49-F238E27FC236}">
                <a16:creationId xmlns:a16="http://schemas.microsoft.com/office/drawing/2014/main" id="{A6576403-FF32-4631-9459-12AA33BCD56D}"/>
              </a:ext>
            </a:extLst>
          </p:cNvPr>
          <p:cNvSpPr txBox="1"/>
          <p:nvPr/>
        </p:nvSpPr>
        <p:spPr>
          <a:xfrm>
            <a:off x="460898" y="1779698"/>
            <a:ext cx="4809330" cy="369332"/>
          </a:xfrm>
          <a:prstGeom prst="rect">
            <a:avLst/>
          </a:prstGeom>
          <a:noFill/>
        </p:spPr>
        <p:txBody>
          <a:bodyPr wrap="none" rtlCol="0">
            <a:spAutoFit/>
          </a:bodyPr>
          <a:lstStyle/>
          <a:p>
            <a:r>
              <a:rPr lang="zh-CN" altLang="en-US" dirty="0"/>
              <a:t>打开命令行程序，验证</a:t>
            </a:r>
            <a:r>
              <a:rPr lang="en-US" altLang="zh-CN" dirty="0"/>
              <a:t>python</a:t>
            </a:r>
            <a:r>
              <a:rPr lang="zh-CN" altLang="en-US" dirty="0"/>
              <a:t>安装是否成功。</a:t>
            </a:r>
            <a:endParaRPr lang="en-US" altLang="zh-CN" dirty="0"/>
          </a:p>
        </p:txBody>
      </p:sp>
    </p:spTree>
    <p:extLst>
      <p:ext uri="{BB962C8B-B14F-4D97-AF65-F5344CB8AC3E}">
        <p14:creationId xmlns:p14="http://schemas.microsoft.com/office/powerpoint/2010/main" val="1896667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3</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518245" cy="584771"/>
          </a:xfrm>
          <a:prstGeom prst="rect">
            <a:avLst/>
          </a:prstGeom>
          <a:noFill/>
        </p:spPr>
        <p:txBody>
          <a:bodyPr wrap="none" lIns="91436" tIns="45718" rIns="91436" bIns="45718" rtlCol="0">
            <a:spAutoFit/>
          </a:bodyPr>
          <a:lstStyle/>
          <a:p>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Python </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使用</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460898" y="883239"/>
            <a:ext cx="7166274"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Python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交互环境</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11</a:t>
            </a:fld>
            <a:endParaRPr lang="zh-CN" altLang="en-US"/>
          </a:p>
        </p:txBody>
      </p:sp>
      <p:sp>
        <p:nvSpPr>
          <p:cNvPr id="17" name="文本框 16">
            <a:extLst>
              <a:ext uri="{FF2B5EF4-FFF2-40B4-BE49-F238E27FC236}">
                <a16:creationId xmlns:a16="http://schemas.microsoft.com/office/drawing/2014/main" id="{A6576403-FF32-4631-9459-12AA33BCD56D}"/>
              </a:ext>
            </a:extLst>
          </p:cNvPr>
          <p:cNvSpPr txBox="1"/>
          <p:nvPr/>
        </p:nvSpPr>
        <p:spPr>
          <a:xfrm>
            <a:off x="460898" y="1779698"/>
            <a:ext cx="9687267" cy="369332"/>
          </a:xfrm>
          <a:prstGeom prst="rect">
            <a:avLst/>
          </a:prstGeom>
          <a:noFill/>
        </p:spPr>
        <p:txBody>
          <a:bodyPr wrap="none" rtlCol="0">
            <a:spAutoFit/>
          </a:bodyPr>
          <a:lstStyle/>
          <a:p>
            <a:r>
              <a:rPr lang="en-US" altLang="zh-CN" dirty="0"/>
              <a:t>Python</a:t>
            </a:r>
            <a:r>
              <a:rPr lang="zh-CN" altLang="en-US" dirty="0"/>
              <a:t>交互环境 是 以 </a:t>
            </a:r>
            <a:r>
              <a:rPr lang="en-US" altLang="zh-CN" dirty="0"/>
              <a:t>&gt;&gt;&gt; </a:t>
            </a:r>
            <a:r>
              <a:rPr lang="zh-CN" altLang="en-US" dirty="0"/>
              <a:t>开头的提示符。输入代码，回车执行；输入</a:t>
            </a:r>
            <a:r>
              <a:rPr lang="en-US" altLang="zh-CN" dirty="0"/>
              <a:t>exit()</a:t>
            </a:r>
            <a:r>
              <a:rPr lang="zh-CN" altLang="en-US" dirty="0"/>
              <a:t>，退出交互环境。</a:t>
            </a:r>
            <a:endParaRPr lang="en-US" altLang="zh-CN" dirty="0"/>
          </a:p>
        </p:txBody>
      </p:sp>
      <p:pic>
        <p:nvPicPr>
          <p:cNvPr id="5" name="图片 4">
            <a:extLst>
              <a:ext uri="{FF2B5EF4-FFF2-40B4-BE49-F238E27FC236}">
                <a16:creationId xmlns:a16="http://schemas.microsoft.com/office/drawing/2014/main" id="{BAEB8CFC-DD25-40AD-8540-30D57B2C01EA}"/>
              </a:ext>
            </a:extLst>
          </p:cNvPr>
          <p:cNvPicPr>
            <a:picLocks noChangeAspect="1"/>
          </p:cNvPicPr>
          <p:nvPr/>
        </p:nvPicPr>
        <p:blipFill>
          <a:blip r:embed="rId4"/>
          <a:stretch>
            <a:fillRect/>
          </a:stretch>
        </p:blipFill>
        <p:spPr>
          <a:xfrm>
            <a:off x="1776413" y="2174873"/>
            <a:ext cx="7977188" cy="4155634"/>
          </a:xfrm>
          <a:prstGeom prst="rect">
            <a:avLst/>
          </a:prstGeom>
        </p:spPr>
      </p:pic>
    </p:spTree>
    <p:extLst>
      <p:ext uri="{BB962C8B-B14F-4D97-AF65-F5344CB8AC3E}">
        <p14:creationId xmlns:p14="http://schemas.microsoft.com/office/powerpoint/2010/main" val="3754506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第一个程序</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460898" y="883239"/>
            <a:ext cx="7166274"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Hello World!</a:t>
            </a: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12</a:t>
            </a:fld>
            <a:endParaRPr lang="zh-CN" altLang="en-US"/>
          </a:p>
        </p:txBody>
      </p:sp>
      <p:sp>
        <p:nvSpPr>
          <p:cNvPr id="17" name="文本框 16">
            <a:extLst>
              <a:ext uri="{FF2B5EF4-FFF2-40B4-BE49-F238E27FC236}">
                <a16:creationId xmlns:a16="http://schemas.microsoft.com/office/drawing/2014/main" id="{A6576403-FF32-4631-9459-12AA33BCD56D}"/>
              </a:ext>
            </a:extLst>
          </p:cNvPr>
          <p:cNvSpPr txBox="1"/>
          <p:nvPr/>
        </p:nvSpPr>
        <p:spPr>
          <a:xfrm>
            <a:off x="460898" y="1779698"/>
            <a:ext cx="5585183" cy="369332"/>
          </a:xfrm>
          <a:prstGeom prst="rect">
            <a:avLst/>
          </a:prstGeom>
          <a:noFill/>
        </p:spPr>
        <p:txBody>
          <a:bodyPr wrap="none" rtlCol="0">
            <a:spAutoFit/>
          </a:bodyPr>
          <a:lstStyle/>
          <a:p>
            <a:r>
              <a:rPr lang="en-US" altLang="zh-CN" dirty="0"/>
              <a:t>Python </a:t>
            </a:r>
            <a:r>
              <a:rPr lang="zh-CN" altLang="en-US" dirty="0"/>
              <a:t>打印 </a:t>
            </a:r>
            <a:r>
              <a:rPr lang="en-US" altLang="zh-CN" dirty="0"/>
              <a:t>hello world</a:t>
            </a:r>
            <a:r>
              <a:rPr lang="zh-CN" altLang="en-US" dirty="0"/>
              <a:t>；输入</a:t>
            </a:r>
            <a:r>
              <a:rPr lang="en-US" altLang="zh-CN" dirty="0"/>
              <a:t>exit()</a:t>
            </a:r>
            <a:r>
              <a:rPr lang="zh-CN" altLang="en-US" dirty="0"/>
              <a:t>，退出交互环境。</a:t>
            </a:r>
            <a:endParaRPr lang="en-US" altLang="zh-CN" dirty="0"/>
          </a:p>
        </p:txBody>
      </p:sp>
      <p:pic>
        <p:nvPicPr>
          <p:cNvPr id="4" name="图片 3">
            <a:extLst>
              <a:ext uri="{FF2B5EF4-FFF2-40B4-BE49-F238E27FC236}">
                <a16:creationId xmlns:a16="http://schemas.microsoft.com/office/drawing/2014/main" id="{846A7ECA-A904-4A99-92F6-B4297D00BDB5}"/>
              </a:ext>
            </a:extLst>
          </p:cNvPr>
          <p:cNvPicPr>
            <a:picLocks noChangeAspect="1"/>
          </p:cNvPicPr>
          <p:nvPr/>
        </p:nvPicPr>
        <p:blipFill>
          <a:blip r:embed="rId4"/>
          <a:stretch>
            <a:fillRect/>
          </a:stretch>
        </p:blipFill>
        <p:spPr>
          <a:xfrm>
            <a:off x="460898" y="2301503"/>
            <a:ext cx="6765638" cy="3527797"/>
          </a:xfrm>
          <a:prstGeom prst="rect">
            <a:avLst/>
          </a:prstGeom>
        </p:spPr>
      </p:pic>
      <p:sp>
        <p:nvSpPr>
          <p:cNvPr id="6" name="文本框 5">
            <a:extLst>
              <a:ext uri="{FF2B5EF4-FFF2-40B4-BE49-F238E27FC236}">
                <a16:creationId xmlns:a16="http://schemas.microsoft.com/office/drawing/2014/main" id="{07048D09-4226-4060-9DAE-1E29EFE105C2}"/>
              </a:ext>
            </a:extLst>
          </p:cNvPr>
          <p:cNvSpPr txBox="1"/>
          <p:nvPr/>
        </p:nvSpPr>
        <p:spPr>
          <a:xfrm>
            <a:off x="8017917" y="3323135"/>
            <a:ext cx="3031083" cy="1200329"/>
          </a:xfrm>
          <a:prstGeom prst="rect">
            <a:avLst/>
          </a:prstGeom>
          <a:noFill/>
        </p:spPr>
        <p:txBody>
          <a:bodyPr wrap="square" rtlCol="0">
            <a:spAutoFit/>
          </a:bodyPr>
          <a:lstStyle/>
          <a:p>
            <a:r>
              <a:rPr lang="zh-CN" altLang="en-US" dirty="0"/>
              <a:t>我们的第一个程序完成了，但是没有保存，下次使用还要再写一遍。能不能将代码保存到文件中。</a:t>
            </a:r>
          </a:p>
        </p:txBody>
      </p:sp>
    </p:spTree>
    <p:extLst>
      <p:ext uri="{BB962C8B-B14F-4D97-AF65-F5344CB8AC3E}">
        <p14:creationId xmlns:p14="http://schemas.microsoft.com/office/powerpoint/2010/main" val="369593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第一个程序</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460898" y="883239"/>
            <a:ext cx="7166274"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文本工具</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13</a:t>
            </a:fld>
            <a:endParaRPr lang="zh-CN" altLang="en-US" dirty="0"/>
          </a:p>
        </p:txBody>
      </p:sp>
      <p:sp>
        <p:nvSpPr>
          <p:cNvPr id="5" name="文本框 4">
            <a:extLst>
              <a:ext uri="{FF2B5EF4-FFF2-40B4-BE49-F238E27FC236}">
                <a16:creationId xmlns:a16="http://schemas.microsoft.com/office/drawing/2014/main" id="{91F2D408-9201-42E5-89ED-224241EC0CB1}"/>
              </a:ext>
            </a:extLst>
          </p:cNvPr>
          <p:cNvSpPr txBox="1"/>
          <p:nvPr/>
        </p:nvSpPr>
        <p:spPr>
          <a:xfrm>
            <a:off x="460898" y="1608901"/>
            <a:ext cx="3387202" cy="2252027"/>
          </a:xfrm>
          <a:prstGeom prst="rect">
            <a:avLst/>
          </a:prstGeom>
          <a:noFill/>
        </p:spPr>
        <p:txBody>
          <a:bodyPr wrap="square" rtlCol="0">
            <a:spAutoFit/>
          </a:bodyPr>
          <a:lstStyle/>
          <a:p>
            <a:pPr marL="342900" indent="-342900">
              <a:lnSpc>
                <a:spcPct val="150000"/>
              </a:lnSpc>
              <a:buAutoNum type="arabicPeriod"/>
            </a:pPr>
            <a:r>
              <a:rPr lang="zh-CN" altLang="en-US" sz="2400" dirty="0"/>
              <a:t>系统自带文本工具</a:t>
            </a:r>
            <a:endParaRPr lang="en-US" altLang="zh-CN" sz="2400" dirty="0"/>
          </a:p>
          <a:p>
            <a:pPr marL="342900" indent="-342900">
              <a:lnSpc>
                <a:spcPct val="150000"/>
              </a:lnSpc>
              <a:buAutoNum type="arabicPeriod"/>
            </a:pPr>
            <a:r>
              <a:rPr lang="en-US" altLang="zh-CN" sz="2400" dirty="0"/>
              <a:t>Notepad++</a:t>
            </a:r>
          </a:p>
          <a:p>
            <a:pPr marL="342900" indent="-342900">
              <a:lnSpc>
                <a:spcPct val="150000"/>
              </a:lnSpc>
              <a:buAutoNum type="arabicPeriod"/>
            </a:pPr>
            <a:r>
              <a:rPr lang="en-US" altLang="zh-CN" sz="2400" dirty="0"/>
              <a:t>Sublime Text</a:t>
            </a:r>
          </a:p>
          <a:p>
            <a:pPr>
              <a:lnSpc>
                <a:spcPct val="150000"/>
              </a:lnSpc>
            </a:pPr>
            <a:endParaRPr lang="en-US" altLang="zh-CN" sz="2400" dirty="0"/>
          </a:p>
        </p:txBody>
      </p:sp>
      <p:pic>
        <p:nvPicPr>
          <p:cNvPr id="7" name="图片 6">
            <a:extLst>
              <a:ext uri="{FF2B5EF4-FFF2-40B4-BE49-F238E27FC236}">
                <a16:creationId xmlns:a16="http://schemas.microsoft.com/office/drawing/2014/main" id="{59A18083-71B9-4E27-AC7A-649B78C884EC}"/>
              </a:ext>
            </a:extLst>
          </p:cNvPr>
          <p:cNvPicPr>
            <a:picLocks noChangeAspect="1"/>
          </p:cNvPicPr>
          <p:nvPr/>
        </p:nvPicPr>
        <p:blipFill>
          <a:blip r:embed="rId4"/>
          <a:stretch>
            <a:fillRect/>
          </a:stretch>
        </p:blipFill>
        <p:spPr>
          <a:xfrm>
            <a:off x="3449224" y="994171"/>
            <a:ext cx="8355895" cy="4254928"/>
          </a:xfrm>
          <a:prstGeom prst="rect">
            <a:avLst/>
          </a:prstGeom>
        </p:spPr>
      </p:pic>
      <p:sp>
        <p:nvSpPr>
          <p:cNvPr id="8" name="矩形 7">
            <a:extLst>
              <a:ext uri="{FF2B5EF4-FFF2-40B4-BE49-F238E27FC236}">
                <a16:creationId xmlns:a16="http://schemas.microsoft.com/office/drawing/2014/main" id="{ED2766A3-0F50-4A66-99DC-AD0580D2ECBB}"/>
              </a:ext>
            </a:extLst>
          </p:cNvPr>
          <p:cNvSpPr/>
          <p:nvPr/>
        </p:nvSpPr>
        <p:spPr>
          <a:xfrm>
            <a:off x="3848100" y="5360031"/>
            <a:ext cx="7532967" cy="881139"/>
          </a:xfrm>
          <a:prstGeom prst="rect">
            <a:avLst/>
          </a:prstGeom>
        </p:spPr>
        <p:txBody>
          <a:bodyPr wrap="square">
            <a:spAutoFit/>
          </a:bodyPr>
          <a:lstStyle/>
          <a:p>
            <a:pPr>
              <a:lnSpc>
                <a:spcPct val="150000"/>
              </a:lnSpc>
            </a:pPr>
            <a:r>
              <a:rPr lang="zh-CN" altLang="en-US" dirty="0"/>
              <a:t>特别介绍：</a:t>
            </a:r>
            <a:r>
              <a:rPr lang="en-US" altLang="zh-CN" dirty="0"/>
              <a:t>Sublime Text </a:t>
            </a:r>
            <a:r>
              <a:rPr lang="zh-CN" altLang="en-US" dirty="0"/>
              <a:t>是一个</a:t>
            </a:r>
            <a:r>
              <a:rPr lang="zh-CN" altLang="en-US" b="1" dirty="0"/>
              <a:t>跨平台多语言</a:t>
            </a:r>
            <a:r>
              <a:rPr lang="zh-CN" altLang="en-US" dirty="0"/>
              <a:t>文本编辑器（收费软件，但可以无限期免费试用，同时也是一个先进的代码编辑器。</a:t>
            </a:r>
          </a:p>
        </p:txBody>
      </p:sp>
    </p:spTree>
    <p:extLst>
      <p:ext uri="{BB962C8B-B14F-4D97-AF65-F5344CB8AC3E}">
        <p14:creationId xmlns:p14="http://schemas.microsoft.com/office/powerpoint/2010/main" val="2552557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练习</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943497" y="1449156"/>
            <a:ext cx="10588103"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练习</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 通过多种方式在终端输出 “人工智能编程语言”</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14</a:t>
            </a:fld>
            <a:endParaRPr lang="zh-CN" altLang="en-US"/>
          </a:p>
        </p:txBody>
      </p:sp>
    </p:spTree>
    <p:extLst>
      <p:ext uri="{BB962C8B-B14F-4D97-AF65-F5344CB8AC3E}">
        <p14:creationId xmlns:p14="http://schemas.microsoft.com/office/powerpoint/2010/main" val="1064143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练习</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943497" y="1449156"/>
            <a:ext cx="10588103"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练习</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  输出 九九乘法表 （正三角，倒三角）</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15</a:t>
            </a:fld>
            <a:endParaRPr lang="zh-CN" altLang="en-US"/>
          </a:p>
        </p:txBody>
      </p:sp>
    </p:spTree>
    <p:extLst>
      <p:ext uri="{BB962C8B-B14F-4D97-AF65-F5344CB8AC3E}">
        <p14:creationId xmlns:p14="http://schemas.microsoft.com/office/powerpoint/2010/main" val="141667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输入输出</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16</a:t>
            </a:fld>
            <a:endParaRPr lang="zh-CN" altLang="en-US" dirty="0"/>
          </a:p>
        </p:txBody>
      </p:sp>
      <p:sp>
        <p:nvSpPr>
          <p:cNvPr id="8" name="矩形 7">
            <a:extLst>
              <a:ext uri="{FF2B5EF4-FFF2-40B4-BE49-F238E27FC236}">
                <a16:creationId xmlns:a16="http://schemas.microsoft.com/office/drawing/2014/main" id="{ED2766A3-0F50-4A66-99DC-AD0580D2ECBB}"/>
              </a:ext>
            </a:extLst>
          </p:cNvPr>
          <p:cNvSpPr/>
          <p:nvPr/>
        </p:nvSpPr>
        <p:spPr>
          <a:xfrm>
            <a:off x="701167" y="997036"/>
            <a:ext cx="7532967" cy="3914020"/>
          </a:xfrm>
          <a:prstGeom prst="rect">
            <a:avLst/>
          </a:prstGeom>
        </p:spPr>
        <p:txBody>
          <a:bodyPr wrap="square">
            <a:spAutoFit/>
          </a:bodyPr>
          <a:lstStyle/>
          <a:p>
            <a:pPr>
              <a:lnSpc>
                <a:spcPct val="150000"/>
              </a:lnSpc>
            </a:pPr>
            <a:r>
              <a:rPr lang="zh-CN" altLang="en-CN" sz="2400" b="1" dirty="0"/>
              <a:t>标准</a:t>
            </a:r>
            <a:r>
              <a:rPr lang="zh-CN" altLang="en-US" sz="2400" b="1" dirty="0"/>
              <a:t>输入</a:t>
            </a:r>
            <a:r>
              <a:rPr lang="zh-CN" altLang="en-US" sz="2400" dirty="0"/>
              <a:t>（即键盘输入）：</a:t>
            </a:r>
            <a:endParaRPr lang="en-US" altLang="zh-CN" sz="2400" dirty="0"/>
          </a:p>
          <a:p>
            <a:pPr>
              <a:lnSpc>
                <a:spcPct val="150000"/>
              </a:lnSpc>
            </a:pPr>
            <a:r>
              <a:rPr lang="en-US" altLang="zh-CN" sz="2400" dirty="0"/>
              <a:t>&gt;&gt;&gt;</a:t>
            </a:r>
            <a:r>
              <a:rPr lang="zh-CN" altLang="en-US" sz="2400" dirty="0"/>
              <a:t> </a:t>
            </a:r>
            <a:r>
              <a:rPr lang="en-US" altLang="zh-CN" sz="2400" dirty="0"/>
              <a:t>age</a:t>
            </a:r>
            <a:r>
              <a:rPr lang="zh-CN" altLang="en-US" sz="2400" dirty="0"/>
              <a:t> </a:t>
            </a:r>
            <a:r>
              <a:rPr lang="en-US" altLang="zh-CN" sz="2400" dirty="0"/>
              <a:t>=</a:t>
            </a:r>
            <a:r>
              <a:rPr lang="zh-CN" altLang="en-US" sz="2400" dirty="0"/>
              <a:t> </a:t>
            </a:r>
            <a:r>
              <a:rPr lang="en-US" altLang="zh-CN" sz="2400" dirty="0"/>
              <a:t>input(‘</a:t>
            </a:r>
            <a:r>
              <a:rPr lang="zh-CN" altLang="en-US" sz="2400" dirty="0"/>
              <a:t>请输入年龄。</a:t>
            </a:r>
            <a:r>
              <a:rPr lang="en-US" altLang="zh-CN" sz="2400" dirty="0">
                <a:latin typeface="Microsoft YaHei UI" panose="020B0503020204020204" pitchFamily="34" charset="-122"/>
                <a:ea typeface="Microsoft YaHei UI" panose="020B0503020204020204" pitchFamily="34" charset="-122"/>
              </a:rPr>
              <a:t>’</a:t>
            </a:r>
            <a:r>
              <a:rPr lang="en-US" altLang="zh-CN" sz="2400" dirty="0"/>
              <a:t>)</a:t>
            </a:r>
          </a:p>
          <a:p>
            <a:pPr>
              <a:lnSpc>
                <a:spcPct val="150000"/>
              </a:lnSpc>
            </a:pPr>
            <a:endParaRPr lang="en-US" altLang="zh-CN" sz="2400" dirty="0"/>
          </a:p>
          <a:p>
            <a:pPr>
              <a:lnSpc>
                <a:spcPct val="150000"/>
              </a:lnSpc>
            </a:pPr>
            <a:r>
              <a:rPr lang="zh-CN" altLang="en-US" sz="2400" b="1" dirty="0"/>
              <a:t>标准输出</a:t>
            </a:r>
            <a:r>
              <a:rPr lang="zh-CN" altLang="en-US" sz="2400" dirty="0"/>
              <a:t>（屏幕输出）：</a:t>
            </a:r>
            <a:endParaRPr lang="en-US" altLang="zh-CN" sz="2400" dirty="0"/>
          </a:p>
          <a:p>
            <a:pPr>
              <a:lnSpc>
                <a:spcPct val="150000"/>
              </a:lnSpc>
            </a:pPr>
            <a:r>
              <a:rPr lang="en-US" altLang="zh-CN" sz="2400" dirty="0"/>
              <a:t>&gt;&gt;&gt;</a:t>
            </a:r>
            <a:r>
              <a:rPr lang="zh-CN" altLang="en-US" sz="2400" dirty="0"/>
              <a:t> </a:t>
            </a:r>
            <a:r>
              <a:rPr lang="en-US" altLang="zh-CN" sz="2400" dirty="0"/>
              <a:t>print(1,</a:t>
            </a:r>
            <a:r>
              <a:rPr lang="zh-CN" altLang="en-US" sz="2400" dirty="0"/>
              <a:t> </a:t>
            </a:r>
            <a:r>
              <a:rPr lang="en-US" altLang="zh-CN" sz="2400" dirty="0"/>
              <a:t>3,</a:t>
            </a:r>
            <a:r>
              <a:rPr lang="zh-CN" altLang="en-US" sz="2400" dirty="0"/>
              <a:t> </a:t>
            </a:r>
            <a:r>
              <a:rPr lang="en-US" altLang="zh-CN" sz="2400" dirty="0"/>
              <a:t>5,</a:t>
            </a:r>
            <a:r>
              <a:rPr lang="zh-CN" altLang="en-US" sz="2400" dirty="0"/>
              <a:t> </a:t>
            </a:r>
            <a:r>
              <a:rPr lang="en-US" altLang="zh-CN" sz="2400" dirty="0" err="1"/>
              <a:t>sep</a:t>
            </a:r>
            <a:r>
              <a:rPr lang="en-US" altLang="zh-CN" sz="2400" dirty="0"/>
              <a:t>=”,”)</a:t>
            </a:r>
          </a:p>
          <a:p>
            <a:pPr>
              <a:lnSpc>
                <a:spcPct val="150000"/>
              </a:lnSpc>
            </a:pPr>
            <a:endParaRPr lang="en-US" altLang="zh-CN" sz="2400" dirty="0"/>
          </a:p>
          <a:p>
            <a:pPr>
              <a:lnSpc>
                <a:spcPct val="150000"/>
              </a:lnSpc>
            </a:pPr>
            <a:r>
              <a:rPr lang="en-US" altLang="zh-CN" sz="2400" dirty="0"/>
              <a:t>Note:</a:t>
            </a:r>
            <a:r>
              <a:rPr lang="zh-CN" altLang="en-US" sz="2400" dirty="0"/>
              <a:t> 逗号 和 加号的区别</a:t>
            </a:r>
          </a:p>
        </p:txBody>
      </p:sp>
    </p:spTree>
    <p:extLst>
      <p:ext uri="{BB962C8B-B14F-4D97-AF65-F5344CB8AC3E}">
        <p14:creationId xmlns:p14="http://schemas.microsoft.com/office/powerpoint/2010/main" val="3257498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879224" cy="584771"/>
          </a:xfrm>
          <a:prstGeom prst="rect">
            <a:avLst/>
          </a:prstGeom>
          <a:noFill/>
        </p:spPr>
        <p:txBody>
          <a:bodyPr wrap="none" lIns="91436" tIns="45718" rIns="91436" bIns="45718" rtlCol="0">
            <a:spAutoFit/>
          </a:bodyPr>
          <a:lstStyle/>
          <a:p>
            <a:r>
              <a:rPr lang="en-US" altLang="zh-CN" sz="3200" dirty="0" err="1">
                <a:solidFill>
                  <a:schemeClr val="tx1">
                    <a:lumMod val="65000"/>
                    <a:lumOff val="35000"/>
                  </a:schemeClr>
                </a:solidFill>
                <a:latin typeface="微软雅黑" panose="020B0503020204020204" pitchFamily="34" charset="-122"/>
                <a:ea typeface="微软雅黑" panose="020B0503020204020204" pitchFamily="34" charset="-122"/>
              </a:rPr>
              <a:t>Pycharm</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17</a:t>
            </a:fld>
            <a:endParaRPr lang="zh-CN" altLang="en-US"/>
          </a:p>
        </p:txBody>
      </p:sp>
      <p:pic>
        <p:nvPicPr>
          <p:cNvPr id="4" name="图片 3">
            <a:extLst>
              <a:ext uri="{FF2B5EF4-FFF2-40B4-BE49-F238E27FC236}">
                <a16:creationId xmlns:a16="http://schemas.microsoft.com/office/drawing/2014/main" id="{9DE60307-0F46-4321-84AD-FA1F1FE3DF70}"/>
              </a:ext>
            </a:extLst>
          </p:cNvPr>
          <p:cNvPicPr>
            <a:picLocks noChangeAspect="1"/>
          </p:cNvPicPr>
          <p:nvPr/>
        </p:nvPicPr>
        <p:blipFill>
          <a:blip r:embed="rId4"/>
          <a:stretch>
            <a:fillRect/>
          </a:stretch>
        </p:blipFill>
        <p:spPr>
          <a:xfrm>
            <a:off x="5481749" y="1226738"/>
            <a:ext cx="6516546" cy="4496855"/>
          </a:xfrm>
          <a:prstGeom prst="rect">
            <a:avLst/>
          </a:prstGeom>
        </p:spPr>
      </p:pic>
      <p:sp>
        <p:nvSpPr>
          <p:cNvPr id="5" name="矩形 4">
            <a:extLst>
              <a:ext uri="{FF2B5EF4-FFF2-40B4-BE49-F238E27FC236}">
                <a16:creationId xmlns:a16="http://schemas.microsoft.com/office/drawing/2014/main" id="{E60D0B81-35F4-4557-9721-A2EF47D63613}"/>
              </a:ext>
            </a:extLst>
          </p:cNvPr>
          <p:cNvSpPr/>
          <p:nvPr/>
        </p:nvSpPr>
        <p:spPr>
          <a:xfrm>
            <a:off x="343969" y="1415534"/>
            <a:ext cx="4875731" cy="4031873"/>
          </a:xfrm>
          <a:prstGeom prst="rect">
            <a:avLst/>
          </a:prstGeom>
        </p:spPr>
        <p:txBody>
          <a:bodyPr wrap="square">
            <a:spAutoFit/>
          </a:bodyPr>
          <a:lstStyle/>
          <a:p>
            <a:r>
              <a:rPr lang="en-US" altLang="zh-CN" sz="2400" b="0" i="0" dirty="0">
                <a:solidFill>
                  <a:srgbClr val="333333"/>
                </a:solidFill>
                <a:effectLst/>
                <a:latin typeface="arial" panose="020B0604020202020204" pitchFamily="34" charset="0"/>
              </a:rPr>
              <a:t>JetBrains</a:t>
            </a:r>
            <a:r>
              <a:rPr lang="zh-CN" altLang="en-US" sz="2400" b="0" i="0" dirty="0">
                <a:solidFill>
                  <a:srgbClr val="333333"/>
                </a:solidFill>
                <a:effectLst/>
                <a:latin typeface="arial" panose="020B0604020202020204" pitchFamily="34" charset="0"/>
              </a:rPr>
              <a:t>打造的一款</a:t>
            </a:r>
            <a:r>
              <a:rPr lang="en-US" altLang="zh-CN" sz="2400" b="0" i="0" dirty="0">
                <a:solidFill>
                  <a:srgbClr val="333333"/>
                </a:solidFill>
                <a:effectLst/>
                <a:latin typeface="arial" panose="020B0604020202020204" pitchFamily="34" charset="0"/>
              </a:rPr>
              <a:t>Python IDE</a:t>
            </a:r>
          </a:p>
          <a:p>
            <a:endParaRPr lang="en-US" altLang="zh-CN" sz="2400" dirty="0">
              <a:solidFill>
                <a:srgbClr val="333333"/>
              </a:solidFill>
              <a:latin typeface="arial" panose="020B0604020202020204" pitchFamily="34" charset="0"/>
            </a:endParaRPr>
          </a:p>
          <a:p>
            <a:r>
              <a:rPr lang="zh-CN" altLang="en-US" sz="2400" dirty="0">
                <a:solidFill>
                  <a:srgbClr val="333333"/>
                </a:solidFill>
                <a:latin typeface="arial" panose="020B0604020202020204" pitchFamily="34" charset="0"/>
              </a:rPr>
              <a:t>带有一整套可以帮助用户在使用</a:t>
            </a:r>
            <a:r>
              <a:rPr lang="en-US" altLang="zh-CN" sz="2400" dirty="0">
                <a:solidFill>
                  <a:srgbClr val="333333"/>
                </a:solidFill>
                <a:latin typeface="arial" panose="020B0604020202020204" pitchFamily="34" charset="0"/>
              </a:rPr>
              <a:t>Python</a:t>
            </a:r>
            <a:r>
              <a:rPr lang="zh-CN" altLang="en-US" sz="2400" dirty="0">
                <a:solidFill>
                  <a:srgbClr val="333333"/>
                </a:solidFill>
                <a:latin typeface="arial" panose="020B0604020202020204" pitchFamily="34" charset="0"/>
              </a:rPr>
              <a:t>语言开发时提高其效率的工具，比如调试、语法高亮、</a:t>
            </a:r>
            <a:r>
              <a:rPr lang="en-US" altLang="zh-CN" sz="2400" dirty="0">
                <a:solidFill>
                  <a:srgbClr val="333333"/>
                </a:solidFill>
                <a:latin typeface="arial" panose="020B0604020202020204" pitchFamily="34" charset="0"/>
              </a:rPr>
              <a:t>Project</a:t>
            </a:r>
            <a:r>
              <a:rPr lang="zh-CN" altLang="en-US" sz="2400" dirty="0">
                <a:solidFill>
                  <a:srgbClr val="333333"/>
                </a:solidFill>
                <a:latin typeface="arial" panose="020B0604020202020204" pitchFamily="34" charset="0"/>
              </a:rPr>
              <a:t>管理、代码跳转、智能提示、自动完成、单元测试、版本控制。</a:t>
            </a:r>
            <a:endParaRPr lang="en-US" altLang="zh-CN" sz="2400" dirty="0">
              <a:solidFill>
                <a:srgbClr val="333333"/>
              </a:solidFill>
              <a:latin typeface="arial" panose="020B0604020202020204" pitchFamily="34" charset="0"/>
            </a:endParaRPr>
          </a:p>
          <a:p>
            <a:endParaRPr lang="en-US" altLang="zh-CN" sz="2400" dirty="0">
              <a:solidFill>
                <a:srgbClr val="333333"/>
              </a:solidFill>
              <a:latin typeface="arial" panose="020B0604020202020204" pitchFamily="34" charset="0"/>
            </a:endParaRPr>
          </a:p>
          <a:p>
            <a:r>
              <a:rPr lang="zh-CN" altLang="en-US" sz="2000" dirty="0">
                <a:solidFill>
                  <a:srgbClr val="333333"/>
                </a:solidFill>
                <a:latin typeface="arial" panose="020B0604020202020204" pitchFamily="34" charset="0"/>
              </a:rPr>
              <a:t>官网地址，</a:t>
            </a:r>
            <a:r>
              <a:rPr lang="en-US" altLang="zh-CN" sz="2000" dirty="0">
                <a:hlinkClick r:id="rId5"/>
              </a:rPr>
              <a:t>https://www.jetbrains.com/pycharm/</a:t>
            </a:r>
            <a:endParaRPr lang="zh-CN" altLang="en-US" sz="2000" dirty="0"/>
          </a:p>
          <a:p>
            <a:endParaRPr lang="zh-CN" altLang="en-US" sz="2400" dirty="0"/>
          </a:p>
        </p:txBody>
      </p:sp>
    </p:spTree>
    <p:extLst>
      <p:ext uri="{BB962C8B-B14F-4D97-AF65-F5344CB8AC3E}">
        <p14:creationId xmlns:p14="http://schemas.microsoft.com/office/powerpoint/2010/main" val="10449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练习</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18</a:t>
            </a:fld>
            <a:endParaRPr lang="zh-CN" altLang="en-US"/>
          </a:p>
        </p:txBody>
      </p:sp>
      <p:sp>
        <p:nvSpPr>
          <p:cNvPr id="12" name="文本框 11">
            <a:extLst>
              <a:ext uri="{FF2B5EF4-FFF2-40B4-BE49-F238E27FC236}">
                <a16:creationId xmlns:a16="http://schemas.microsoft.com/office/drawing/2014/main" id="{3F6FFC24-18F1-4986-8205-0E7113D5310F}"/>
              </a:ext>
            </a:extLst>
          </p:cNvPr>
          <p:cNvSpPr txBox="1"/>
          <p:nvPr/>
        </p:nvSpPr>
        <p:spPr>
          <a:xfrm>
            <a:off x="1089412" y="2390712"/>
            <a:ext cx="10588103" cy="1482650"/>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练习</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 字符串拼接。接受用户输入的两个字符串，将它们组合后输出。</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10290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练习</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19</a:t>
            </a:fld>
            <a:endParaRPr lang="zh-CN" altLang="en-US"/>
          </a:p>
        </p:txBody>
      </p:sp>
      <p:sp>
        <p:nvSpPr>
          <p:cNvPr id="12" name="文本框 11">
            <a:extLst>
              <a:ext uri="{FF2B5EF4-FFF2-40B4-BE49-F238E27FC236}">
                <a16:creationId xmlns:a16="http://schemas.microsoft.com/office/drawing/2014/main" id="{3F6FFC24-18F1-4986-8205-0E7113D5310F}"/>
              </a:ext>
            </a:extLst>
          </p:cNvPr>
          <p:cNvSpPr txBox="1"/>
          <p:nvPr/>
        </p:nvSpPr>
        <p:spPr>
          <a:xfrm>
            <a:off x="1176961" y="2651773"/>
            <a:ext cx="10588103"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练习</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 根据圆的半径 计算圆的面积 并打印出来。</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59559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0</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217491"/>
            <a:ext cx="8222184"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195035" y="809092"/>
            <a:ext cx="11629390" cy="1319720"/>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人工智能</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rPr>
              <a:t>Artificial Intelligence</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通常，人工智能是指通过计算机程序来呈现人类智能的技术。</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a:t>
            </a:fld>
            <a:endParaRPr lang="zh-CN" altLang="en-US"/>
          </a:p>
        </p:txBody>
      </p:sp>
      <p:grpSp>
        <p:nvGrpSpPr>
          <p:cNvPr id="5" name="组合 4">
            <a:extLst>
              <a:ext uri="{FF2B5EF4-FFF2-40B4-BE49-F238E27FC236}">
                <a16:creationId xmlns:a16="http://schemas.microsoft.com/office/drawing/2014/main" id="{0B672866-FC90-40EE-92C0-FF5C2C695D71}"/>
              </a:ext>
            </a:extLst>
          </p:cNvPr>
          <p:cNvGrpSpPr/>
          <p:nvPr/>
        </p:nvGrpSpPr>
        <p:grpSpPr>
          <a:xfrm>
            <a:off x="9461219" y="695964"/>
            <a:ext cx="2832381" cy="2677779"/>
            <a:chOff x="7784538" y="2170300"/>
            <a:chExt cx="4407462" cy="4192254"/>
          </a:xfrm>
        </p:grpSpPr>
        <p:pic>
          <p:nvPicPr>
            <p:cNvPr id="2054" name="Picture 6" descr="讓四台電腦參加《AI 人工智慧答題比賽》結果笑料百出（噗）">
              <a:extLst>
                <a:ext uri="{FF2B5EF4-FFF2-40B4-BE49-F238E27FC236}">
                  <a16:creationId xmlns:a16="http://schemas.microsoft.com/office/drawing/2014/main" id="{BC3CA88E-9619-427B-B79E-B526B4F88DF9}"/>
                </a:ext>
              </a:extLst>
            </p:cNvPr>
            <p:cNvPicPr>
              <a:picLocks noChangeAspect="1" noChangeArrowheads="1"/>
            </p:cNvPicPr>
            <p:nvPr/>
          </p:nvPicPr>
          <p:blipFill>
            <a:blip r:embed="rId4">
              <a:clrChange>
                <a:clrFrom>
                  <a:srgbClr val="000004"/>
                </a:clrFrom>
                <a:clrTo>
                  <a:srgbClr val="000004">
                    <a:alpha val="0"/>
                  </a:srgbClr>
                </a:clrTo>
              </a:clrChange>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6505"/>
                      </a14:imgEffect>
                    </a14:imgLayer>
                  </a14:imgProps>
                </a:ext>
                <a:ext uri="{28A0092B-C50C-407E-A947-70E740481C1C}">
                  <a14:useLocalDpi xmlns:a14="http://schemas.microsoft.com/office/drawing/2010/main" val="0"/>
                </a:ext>
              </a:extLst>
            </a:blip>
            <a:srcRect/>
            <a:stretch>
              <a:fillRect/>
            </a:stretch>
          </p:blipFill>
          <p:spPr bwMode="auto">
            <a:xfrm>
              <a:off x="7784538" y="2170300"/>
              <a:ext cx="4407462" cy="4192254"/>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3A2A6C5-2126-4D4B-9107-25A7E8D4AE62}"/>
                </a:ext>
              </a:extLst>
            </p:cNvPr>
            <p:cNvSpPr txBox="1"/>
            <p:nvPr/>
          </p:nvSpPr>
          <p:spPr>
            <a:xfrm>
              <a:off x="9006612" y="2881746"/>
              <a:ext cx="1908738" cy="2071938"/>
            </a:xfrm>
            <a:prstGeom prst="rect">
              <a:avLst/>
            </a:prstGeom>
            <a:noFill/>
          </p:spPr>
          <p:txBody>
            <a:bodyPr wrap="none" rtlCol="0">
              <a:spAutoFit/>
            </a:bodyPr>
            <a:lstStyle/>
            <a:p>
              <a:r>
                <a:rPr lang="en-US" altLang="zh-CN" sz="8000" dirty="0">
                  <a:solidFill>
                    <a:schemeClr val="bg1"/>
                  </a:solidFill>
                  <a:latin typeface="Stencil" panose="040409050D0802020404" pitchFamily="82" charset="0"/>
                  <a:ea typeface="Microsoft YaHei UI" panose="020B0503020204020204" pitchFamily="34" charset="-122"/>
                </a:rPr>
                <a:t>AI</a:t>
              </a:r>
              <a:endParaRPr lang="zh-CN" altLang="en-US" dirty="0">
                <a:solidFill>
                  <a:schemeClr val="bg1"/>
                </a:solidFill>
                <a:latin typeface="Stencil" panose="040409050D0802020404" pitchFamily="82" charset="0"/>
                <a:ea typeface="Microsoft YaHei UI" panose="020B0503020204020204" pitchFamily="34" charset="-122"/>
              </a:endParaRPr>
            </a:p>
          </p:txBody>
        </p:sp>
      </p:grpSp>
      <p:graphicFrame>
        <p:nvGraphicFramePr>
          <p:cNvPr id="7" name="表格 6">
            <a:extLst>
              <a:ext uri="{FF2B5EF4-FFF2-40B4-BE49-F238E27FC236}">
                <a16:creationId xmlns:a16="http://schemas.microsoft.com/office/drawing/2014/main" id="{7657B286-FE94-4210-9DB8-D30342AA7A7A}"/>
              </a:ext>
            </a:extLst>
          </p:cNvPr>
          <p:cNvGraphicFramePr>
            <a:graphicFrameLocks noGrp="1"/>
          </p:cNvGraphicFramePr>
          <p:nvPr>
            <p:extLst>
              <p:ext uri="{D42A27DB-BD31-4B8C-83A1-F6EECF244321}">
                <p14:modId xmlns:p14="http://schemas.microsoft.com/office/powerpoint/2010/main" val="2445952419"/>
              </p:ext>
            </p:extLst>
          </p:nvPr>
        </p:nvGraphicFramePr>
        <p:xfrm>
          <a:off x="377370" y="2280872"/>
          <a:ext cx="9693730" cy="4044739"/>
        </p:xfrm>
        <a:graphic>
          <a:graphicData uri="http://schemas.openxmlformats.org/drawingml/2006/table">
            <a:tbl>
              <a:tblPr firstRow="1" bandRow="1">
                <a:tableStyleId>{68D230F3-CF80-4859-8CE7-A43EE81993B5}</a:tableStyleId>
              </a:tblPr>
              <a:tblGrid>
                <a:gridCol w="2581730">
                  <a:extLst>
                    <a:ext uri="{9D8B030D-6E8A-4147-A177-3AD203B41FA5}">
                      <a16:colId xmlns:a16="http://schemas.microsoft.com/office/drawing/2014/main" val="2776277378"/>
                    </a:ext>
                  </a:extLst>
                </a:gridCol>
                <a:gridCol w="5029200">
                  <a:extLst>
                    <a:ext uri="{9D8B030D-6E8A-4147-A177-3AD203B41FA5}">
                      <a16:colId xmlns:a16="http://schemas.microsoft.com/office/drawing/2014/main" val="2481761427"/>
                    </a:ext>
                  </a:extLst>
                </a:gridCol>
                <a:gridCol w="2082800">
                  <a:extLst>
                    <a:ext uri="{9D8B030D-6E8A-4147-A177-3AD203B41FA5}">
                      <a16:colId xmlns:a16="http://schemas.microsoft.com/office/drawing/2014/main" val="490587673"/>
                    </a:ext>
                  </a:extLst>
                </a:gridCol>
              </a:tblGrid>
              <a:tr h="649908">
                <a:tc>
                  <a:txBody>
                    <a:bodyPr/>
                    <a:lstStyle/>
                    <a:p>
                      <a:pPr algn="ctr"/>
                      <a:r>
                        <a:rPr lang="zh-CN" altLang="en-US" dirty="0"/>
                        <a:t>智能类型</a:t>
                      </a:r>
                    </a:p>
                  </a:txBody>
                  <a:tcPr anchor="ctr"/>
                </a:tc>
                <a:tc>
                  <a:txBody>
                    <a:bodyPr/>
                    <a:lstStyle/>
                    <a:p>
                      <a:pPr algn="ctr"/>
                      <a:r>
                        <a:rPr lang="zh-CN" altLang="en-US" dirty="0"/>
                        <a:t>智能内涵</a:t>
                      </a:r>
                    </a:p>
                  </a:txBody>
                  <a:tcPr anchor="ctr"/>
                </a:tc>
                <a:tc>
                  <a:txBody>
                    <a:bodyPr/>
                    <a:lstStyle/>
                    <a:p>
                      <a:pPr algn="ctr"/>
                      <a:r>
                        <a:rPr lang="zh-CN" altLang="en-US" dirty="0"/>
                        <a:t>智能水平对比</a:t>
                      </a:r>
                    </a:p>
                  </a:txBody>
                  <a:tcPr anchor="ctr"/>
                </a:tc>
                <a:extLst>
                  <a:ext uri="{0D108BD9-81ED-4DB2-BD59-A6C34878D82A}">
                    <a16:rowId xmlns:a16="http://schemas.microsoft.com/office/drawing/2014/main" val="3178673152"/>
                  </a:ext>
                </a:extLst>
              </a:tr>
              <a:tr h="649908">
                <a:tc>
                  <a:txBody>
                    <a:bodyPr/>
                    <a:lstStyle/>
                    <a:p>
                      <a:pPr algn="l"/>
                      <a:r>
                        <a:rPr lang="zh-CN" altLang="en-US" dirty="0"/>
                        <a:t>计算能力（</a:t>
                      </a:r>
                      <a:r>
                        <a:rPr lang="en-US" altLang="zh-CN" dirty="0"/>
                        <a:t>Computing</a:t>
                      </a:r>
                      <a:r>
                        <a:rPr lang="zh-CN" altLang="en-US" dirty="0"/>
                        <a:t>）</a:t>
                      </a:r>
                    </a:p>
                  </a:txBody>
                  <a:tcPr anchor="ctr"/>
                </a:tc>
                <a:tc>
                  <a:txBody>
                    <a:bodyPr/>
                    <a:lstStyle/>
                    <a:p>
                      <a:pPr algn="l"/>
                      <a:r>
                        <a:rPr lang="zh-CN" altLang="en-US" dirty="0"/>
                        <a:t>运算能力</a:t>
                      </a:r>
                    </a:p>
                  </a:txBody>
                  <a:tcPr anchor="ctr"/>
                </a:tc>
                <a:tc>
                  <a:txBody>
                    <a:bodyPr/>
                    <a:lstStyle/>
                    <a:p>
                      <a:pPr algn="l"/>
                      <a:r>
                        <a:rPr lang="zh-CN" altLang="en-US" dirty="0"/>
                        <a:t>人工智能</a:t>
                      </a:r>
                      <a:r>
                        <a:rPr lang="en-US" altLang="zh-CN" dirty="0"/>
                        <a:t>&gt;&gt;</a:t>
                      </a:r>
                      <a:r>
                        <a:rPr lang="zh-CN" altLang="en-US" dirty="0"/>
                        <a:t>人</a:t>
                      </a:r>
                    </a:p>
                  </a:txBody>
                  <a:tcPr anchor="ctr"/>
                </a:tc>
                <a:extLst>
                  <a:ext uri="{0D108BD9-81ED-4DB2-BD59-A6C34878D82A}">
                    <a16:rowId xmlns:a16="http://schemas.microsoft.com/office/drawing/2014/main" val="2353379930"/>
                  </a:ext>
                </a:extLst>
              </a:tr>
              <a:tr h="795199">
                <a:tc>
                  <a:txBody>
                    <a:bodyPr/>
                    <a:lstStyle/>
                    <a:p>
                      <a:pPr algn="l"/>
                      <a:r>
                        <a:rPr lang="zh-CN" altLang="en-US" dirty="0"/>
                        <a:t>感知能力（</a:t>
                      </a:r>
                      <a:r>
                        <a:rPr lang="en-US" altLang="zh-CN" dirty="0"/>
                        <a:t>Perception)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看、听、说、读、写</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人工智能进步神速</a:t>
                      </a:r>
                    </a:p>
                  </a:txBody>
                  <a:tcPr anchor="ctr"/>
                </a:tc>
                <a:extLst>
                  <a:ext uri="{0D108BD9-81ED-4DB2-BD59-A6C34878D82A}">
                    <a16:rowId xmlns:a16="http://schemas.microsoft.com/office/drawing/2014/main" val="4273031838"/>
                  </a:ext>
                </a:extLst>
              </a:tr>
              <a:tr h="649908">
                <a:tc>
                  <a:txBody>
                    <a:bodyPr/>
                    <a:lstStyle/>
                    <a:p>
                      <a:pPr algn="l"/>
                      <a:r>
                        <a:rPr lang="zh-CN" altLang="en-US" dirty="0"/>
                        <a:t>认知能力（</a:t>
                      </a:r>
                      <a:r>
                        <a:rPr lang="en-US" altLang="zh-CN" dirty="0"/>
                        <a:t>Cognition</a:t>
                      </a:r>
                      <a:r>
                        <a:rPr lang="zh-CN" altLang="en-US" dirty="0"/>
                        <a:t>）</a:t>
                      </a:r>
                    </a:p>
                  </a:txBody>
                  <a:tcPr anchor="ctr"/>
                </a:tc>
                <a:tc>
                  <a:txBody>
                    <a:bodyPr/>
                    <a:lstStyle/>
                    <a:p>
                      <a:pPr algn="l"/>
                      <a:r>
                        <a:rPr lang="zh-CN" altLang="en-US" sz="1800" dirty="0"/>
                        <a:t>分析能力、预测能力、判断能力、学习能力</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人工智能进步神速</a:t>
                      </a:r>
                    </a:p>
                  </a:txBody>
                  <a:tcPr anchor="ctr"/>
                </a:tc>
                <a:extLst>
                  <a:ext uri="{0D108BD9-81ED-4DB2-BD59-A6C34878D82A}">
                    <a16:rowId xmlns:a16="http://schemas.microsoft.com/office/drawing/2014/main" val="3785645546"/>
                  </a:ext>
                </a:extLst>
              </a:tr>
              <a:tr h="649908">
                <a:tc>
                  <a:txBody>
                    <a:bodyPr/>
                    <a:lstStyle/>
                    <a:p>
                      <a:pPr algn="l"/>
                      <a:r>
                        <a:rPr lang="zh-CN" altLang="en-US" dirty="0"/>
                        <a:t>创造力（</a:t>
                      </a:r>
                      <a:r>
                        <a:rPr lang="en-US" altLang="zh-CN" dirty="0"/>
                        <a:t>Creativity</a:t>
                      </a:r>
                      <a:r>
                        <a:rPr lang="zh-CN" altLang="en-US"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t>产生新思想、新设计、创造新事物的能力</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tc>
                <a:tc>
                  <a:txBody>
                    <a:bodyPr/>
                    <a:lstStyle/>
                    <a:p>
                      <a:pPr algn="l"/>
                      <a:r>
                        <a:rPr lang="zh-CN" altLang="en-US" dirty="0"/>
                        <a:t>人工智能</a:t>
                      </a:r>
                      <a:r>
                        <a:rPr lang="en-US" altLang="zh-CN" dirty="0"/>
                        <a:t>&lt;&lt; </a:t>
                      </a:r>
                      <a:r>
                        <a:rPr lang="zh-CN" altLang="en-US" dirty="0"/>
                        <a:t>人</a:t>
                      </a:r>
                    </a:p>
                  </a:txBody>
                  <a:tcPr anchor="ctr"/>
                </a:tc>
                <a:extLst>
                  <a:ext uri="{0D108BD9-81ED-4DB2-BD59-A6C34878D82A}">
                    <a16:rowId xmlns:a16="http://schemas.microsoft.com/office/drawing/2014/main" val="2051831100"/>
                  </a:ext>
                </a:extLst>
              </a:tr>
              <a:tr h="649908">
                <a:tc>
                  <a:txBody>
                    <a:bodyPr/>
                    <a:lstStyle/>
                    <a:p>
                      <a:pPr algn="l"/>
                      <a:r>
                        <a:rPr lang="zh-CN" altLang="en-US" dirty="0"/>
                        <a:t>智慧（</a:t>
                      </a:r>
                      <a:r>
                        <a:rPr lang="en-US" altLang="zh-CN" dirty="0"/>
                        <a:t>Wisdom</a:t>
                      </a:r>
                      <a:r>
                        <a:rPr lang="zh-CN" altLang="en-US" dirty="0"/>
                        <a:t>）</a:t>
                      </a:r>
                    </a:p>
                  </a:txBody>
                  <a:tcPr anchor="ctr"/>
                </a:tc>
                <a:tc>
                  <a:txBody>
                    <a:bodyPr/>
                    <a:lstStyle/>
                    <a:p>
                      <a:pPr algn="l"/>
                      <a:r>
                        <a:rPr lang="zh-CN" altLang="en-US" sz="1800" dirty="0"/>
                        <a:t>自我意识、自我认知、自我实现 （“强</a:t>
                      </a:r>
                      <a:r>
                        <a:rPr lang="en-US" altLang="zh-CN" sz="1800" dirty="0"/>
                        <a:t>””</a:t>
                      </a:r>
                      <a:r>
                        <a:rPr lang="zh-CN" altLang="en-US" sz="1800" dirty="0"/>
                        <a:t>弱”之争）</a:t>
                      </a:r>
                      <a:endParaRPr lang="zh-CN" altLang="en-US" dirty="0"/>
                    </a:p>
                  </a:txBody>
                  <a:tcPr anchor="ctr"/>
                </a:tc>
                <a:tc>
                  <a:txBody>
                    <a:bodyPr/>
                    <a:lstStyle/>
                    <a:p>
                      <a:pPr algn="l"/>
                      <a:r>
                        <a:rPr lang="zh-CN" altLang="en-US" dirty="0"/>
                        <a:t>人工智能≈</a:t>
                      </a:r>
                      <a:r>
                        <a:rPr lang="en-US" altLang="zh-CN" dirty="0"/>
                        <a:t>0</a:t>
                      </a:r>
                      <a:endParaRPr lang="zh-CN" altLang="en-US" dirty="0"/>
                    </a:p>
                  </a:txBody>
                  <a:tcPr anchor="ctr"/>
                </a:tc>
                <a:extLst>
                  <a:ext uri="{0D108BD9-81ED-4DB2-BD59-A6C34878D82A}">
                    <a16:rowId xmlns:a16="http://schemas.microsoft.com/office/drawing/2014/main" val="3274692389"/>
                  </a:ext>
                </a:extLst>
              </a:tr>
            </a:tbl>
          </a:graphicData>
        </a:graphic>
      </p:graphicFrame>
    </p:spTree>
    <p:extLst>
      <p:ext uri="{BB962C8B-B14F-4D97-AF65-F5344CB8AC3E}">
        <p14:creationId xmlns:p14="http://schemas.microsoft.com/office/powerpoint/2010/main" val="1204330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879224" cy="584771"/>
          </a:xfrm>
          <a:prstGeom prst="rect">
            <a:avLst/>
          </a:prstGeom>
          <a:noFill/>
        </p:spPr>
        <p:txBody>
          <a:bodyPr wrap="none" lIns="91436" tIns="45718" rIns="91436" bIns="45718" rtlCol="0">
            <a:spAutoFit/>
          </a:bodyPr>
          <a:lstStyle/>
          <a:p>
            <a:r>
              <a:rPr lang="en-US" altLang="zh-CN" sz="3200" dirty="0" err="1">
                <a:solidFill>
                  <a:schemeClr val="tx1">
                    <a:lumMod val="65000"/>
                    <a:lumOff val="35000"/>
                  </a:schemeClr>
                </a:solidFill>
                <a:latin typeface="微软雅黑" panose="020B0503020204020204" pitchFamily="34" charset="-122"/>
                <a:ea typeface="微软雅黑" panose="020B0503020204020204" pitchFamily="34" charset="-122"/>
              </a:rPr>
              <a:t>Pycharm</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20</a:t>
            </a:fld>
            <a:endParaRPr lang="zh-CN" altLang="en-US"/>
          </a:p>
        </p:txBody>
      </p:sp>
      <p:pic>
        <p:nvPicPr>
          <p:cNvPr id="8" name="图片 7">
            <a:extLst>
              <a:ext uri="{FF2B5EF4-FFF2-40B4-BE49-F238E27FC236}">
                <a16:creationId xmlns:a16="http://schemas.microsoft.com/office/drawing/2014/main" id="{5B332768-0025-49C9-8ED9-ECF13DED1D8E}"/>
              </a:ext>
            </a:extLst>
          </p:cNvPr>
          <p:cNvPicPr>
            <a:picLocks noChangeAspect="1"/>
          </p:cNvPicPr>
          <p:nvPr/>
        </p:nvPicPr>
        <p:blipFill>
          <a:blip r:embed="rId4"/>
          <a:stretch>
            <a:fillRect/>
          </a:stretch>
        </p:blipFill>
        <p:spPr>
          <a:xfrm>
            <a:off x="701167" y="770948"/>
            <a:ext cx="10162475" cy="5951471"/>
          </a:xfrm>
          <a:prstGeom prst="rect">
            <a:avLst/>
          </a:prstGeom>
        </p:spPr>
      </p:pic>
    </p:spTree>
    <p:extLst>
      <p:ext uri="{BB962C8B-B14F-4D97-AF65-F5344CB8AC3E}">
        <p14:creationId xmlns:p14="http://schemas.microsoft.com/office/powerpoint/2010/main" val="303326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164367" cy="584771"/>
          </a:xfrm>
          <a:prstGeom prst="rect">
            <a:avLst/>
          </a:prstGeom>
          <a:noFill/>
        </p:spPr>
        <p:txBody>
          <a:bodyPr wrap="none" lIns="91436" tIns="45718" rIns="91436" bIns="45718" rtlCol="0">
            <a:spAutoFit/>
          </a:bodyPr>
          <a:lstStyle/>
          <a:p>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Anaconda</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21</a:t>
            </a:fld>
            <a:endParaRPr lang="zh-CN" altLang="en-US"/>
          </a:p>
        </p:txBody>
      </p:sp>
      <p:pic>
        <p:nvPicPr>
          <p:cNvPr id="5" name="Picture 4" descr="A screenshot of a cell phone&#10;&#10;Description automatically generated">
            <a:extLst>
              <a:ext uri="{FF2B5EF4-FFF2-40B4-BE49-F238E27FC236}">
                <a16:creationId xmlns:a16="http://schemas.microsoft.com/office/drawing/2014/main" id="{EDAF88D5-1797-CD47-A1E6-2D5F1A038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64005"/>
            <a:ext cx="12192000" cy="4872963"/>
          </a:xfrm>
          <a:prstGeom prst="rect">
            <a:avLst/>
          </a:prstGeom>
        </p:spPr>
      </p:pic>
    </p:spTree>
    <p:extLst>
      <p:ext uri="{BB962C8B-B14F-4D97-AF65-F5344CB8AC3E}">
        <p14:creationId xmlns:p14="http://schemas.microsoft.com/office/powerpoint/2010/main" val="1354434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879224" cy="584771"/>
          </a:xfrm>
          <a:prstGeom prst="rect">
            <a:avLst/>
          </a:prstGeom>
          <a:noFill/>
        </p:spPr>
        <p:txBody>
          <a:bodyPr wrap="none" lIns="91436" tIns="45718" rIns="91436" bIns="45718" rtlCol="0">
            <a:spAutoFit/>
          </a:bodyPr>
          <a:lstStyle/>
          <a:p>
            <a:r>
              <a:rPr lang="en-US" altLang="zh-CN" sz="3200" dirty="0" err="1">
                <a:solidFill>
                  <a:schemeClr val="tx1">
                    <a:lumMod val="65000"/>
                    <a:lumOff val="35000"/>
                  </a:schemeClr>
                </a:solidFill>
                <a:latin typeface="微软雅黑" panose="020B0503020204020204" pitchFamily="34" charset="-122"/>
                <a:ea typeface="微软雅黑" panose="020B0503020204020204" pitchFamily="34" charset="-122"/>
              </a:rPr>
              <a:t>Pycharm</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22</a:t>
            </a:fld>
            <a:endParaRPr lang="zh-CN" altLang="en-US"/>
          </a:p>
        </p:txBody>
      </p:sp>
      <p:sp>
        <p:nvSpPr>
          <p:cNvPr id="12" name="文本框 11">
            <a:extLst>
              <a:ext uri="{FF2B5EF4-FFF2-40B4-BE49-F238E27FC236}">
                <a16:creationId xmlns:a16="http://schemas.microsoft.com/office/drawing/2014/main" id="{3F6FFC24-18F1-4986-8205-0E7113D5310F}"/>
              </a:ext>
            </a:extLst>
          </p:cNvPr>
          <p:cNvSpPr txBox="1"/>
          <p:nvPr/>
        </p:nvSpPr>
        <p:spPr>
          <a:xfrm>
            <a:off x="953224" y="2205887"/>
            <a:ext cx="10588103" cy="1482650"/>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练习</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整数序列求和。用户输入一个正整数</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，计算从</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包含</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N)</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相加之后的结果。 </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735787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UI" panose="020B0503020204020204" pitchFamily="34" charset="-122"/>
                <a:ea typeface="Microsoft YaHei UI" panose="020B0503020204020204" pitchFamily="34" charset="-122"/>
              </a:rPr>
              <a:t>二</a:t>
            </a:r>
          </a:p>
        </p:txBody>
      </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数据类型</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23</a:t>
            </a:fld>
            <a:endParaRPr lang="zh-CN" altLang="en-US"/>
          </a:p>
        </p:txBody>
      </p:sp>
      <p:sp>
        <p:nvSpPr>
          <p:cNvPr id="12" name="Text Box 7">
            <a:extLst>
              <a:ext uri="{FF2B5EF4-FFF2-40B4-BE49-F238E27FC236}">
                <a16:creationId xmlns:a16="http://schemas.microsoft.com/office/drawing/2014/main" id="{C166A5AD-97C8-7547-9058-B65C559A4A92}"/>
              </a:ext>
            </a:extLst>
          </p:cNvPr>
          <p:cNvSpPr txBox="1">
            <a:spLocks noChangeArrowheads="1"/>
          </p:cNvSpPr>
          <p:nvPr/>
        </p:nvSpPr>
        <p:spPr bwMode="auto">
          <a:xfrm>
            <a:off x="532997" y="1694110"/>
            <a:ext cx="10050289" cy="260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342900" indent="-342900">
              <a:lnSpc>
                <a:spcPct val="150000"/>
              </a:lnSpc>
              <a:buAutoNum type="arabicPeriod"/>
            </a:pPr>
            <a:r>
              <a:rPr lang="zh-CN" altLang="en-US" sz="2800" dirty="0">
                <a:latin typeface="Microsoft YaHei UI" panose="020B0503020204020204" pitchFamily="34" charset="-122"/>
                <a:ea typeface="Microsoft YaHei UI" panose="020B0503020204020204" pitchFamily="34" charset="-122"/>
              </a:rPr>
              <a:t>变量</a:t>
            </a:r>
            <a:endParaRPr lang="en-US" altLang="zh-CN" sz="2800"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800" dirty="0">
                <a:latin typeface="Microsoft YaHei UI" panose="020B0503020204020204" pitchFamily="34" charset="-122"/>
                <a:ea typeface="Microsoft YaHei UI" panose="020B0503020204020204" pitchFamily="34" charset="-122"/>
              </a:rPr>
              <a:t>数字</a:t>
            </a:r>
            <a:endParaRPr lang="en-US" altLang="zh-CN" sz="2800"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800" dirty="0">
                <a:latin typeface="Microsoft YaHei UI" panose="020B0503020204020204" pitchFamily="34" charset="-122"/>
                <a:ea typeface="Microsoft YaHei UI" panose="020B0503020204020204" pitchFamily="34" charset="-122"/>
              </a:rPr>
              <a:t>字符串</a:t>
            </a:r>
            <a:endParaRPr lang="en-US" altLang="zh-CN" sz="2800"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800" dirty="0">
                <a:latin typeface="Microsoft YaHei UI" panose="020B0503020204020204" pitchFamily="34" charset="-122"/>
                <a:ea typeface="Microsoft YaHei UI" panose="020B0503020204020204" pitchFamily="34" charset="-122"/>
              </a:rPr>
              <a:t>注释 </a:t>
            </a:r>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3300327" cy="523220"/>
          </a:xfrm>
          <a:prstGeom prst="rect">
            <a:avLst/>
          </a:prstGeom>
          <a:noFill/>
        </p:spPr>
        <p:txBody>
          <a:bodyPr wrap="none" rtlCol="0">
            <a:spAutoFit/>
          </a:bodyPr>
          <a:lstStyle/>
          <a:p>
            <a:r>
              <a:rPr lang="en-US" altLang="zh-CN" sz="2800" dirty="0">
                <a:solidFill>
                  <a:srgbClr val="36BE52"/>
                </a:solidFill>
                <a:latin typeface="Microsoft YaHei UI" panose="020B0503020204020204" pitchFamily="34" charset="-122"/>
                <a:ea typeface="Microsoft YaHei UI" panose="020B0503020204020204" pitchFamily="34" charset="-122"/>
              </a:rPr>
              <a:t>Python</a:t>
            </a:r>
            <a:r>
              <a:rPr lang="zh-CN" altLang="en-US" sz="2800" dirty="0">
                <a:solidFill>
                  <a:srgbClr val="36BE52"/>
                </a:solidFill>
                <a:latin typeface="Microsoft YaHei UI" panose="020B0503020204020204" pitchFamily="34" charset="-122"/>
                <a:ea typeface="Microsoft YaHei UI" panose="020B0503020204020204" pitchFamily="34" charset="-122"/>
              </a:rPr>
              <a:t> 的数据类型</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10755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1</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数据类型</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24</a:t>
            </a:fld>
            <a:endParaRPr lang="zh-CN" altLang="en-US"/>
          </a:p>
        </p:txBody>
      </p:sp>
      <p:sp>
        <p:nvSpPr>
          <p:cNvPr id="12" name="Text Box 7">
            <a:extLst>
              <a:ext uri="{FF2B5EF4-FFF2-40B4-BE49-F238E27FC236}">
                <a16:creationId xmlns:a16="http://schemas.microsoft.com/office/drawing/2014/main" id="{C166A5AD-97C8-7547-9058-B65C559A4A92}"/>
              </a:ext>
            </a:extLst>
          </p:cNvPr>
          <p:cNvSpPr txBox="1">
            <a:spLocks noChangeArrowheads="1"/>
          </p:cNvSpPr>
          <p:nvPr/>
        </p:nvSpPr>
        <p:spPr bwMode="auto">
          <a:xfrm>
            <a:off x="887839" y="1574778"/>
            <a:ext cx="10050289" cy="142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nSpc>
                <a:spcPct val="150000"/>
              </a:lnSpc>
            </a:pPr>
            <a:r>
              <a:rPr lang="zh-CN" altLang="en-US" sz="2000" dirty="0">
                <a:latin typeface="Microsoft YaHei UI" panose="020B0503020204020204" pitchFamily="34" charset="-122"/>
                <a:ea typeface="Microsoft YaHei UI" panose="020B0503020204020204" pitchFamily="34" charset="-122"/>
              </a:rPr>
              <a:t>计算机顾名思义就是可以做</a:t>
            </a:r>
            <a:r>
              <a:rPr lang="zh-CN" altLang="en-US" sz="2000" dirty="0">
                <a:solidFill>
                  <a:srgbClr val="FF0000"/>
                </a:solidFill>
                <a:latin typeface="Microsoft YaHei UI" panose="020B0503020204020204" pitchFamily="34" charset="-122"/>
                <a:ea typeface="Microsoft YaHei UI" panose="020B0503020204020204" pitchFamily="34" charset="-122"/>
              </a:rPr>
              <a:t>数学计算</a:t>
            </a:r>
            <a:r>
              <a:rPr lang="zh-CN" altLang="en-US" sz="2000" dirty="0">
                <a:latin typeface="Microsoft YaHei UI" panose="020B0503020204020204" pitchFamily="34" charset="-122"/>
                <a:ea typeface="Microsoft YaHei UI" panose="020B0503020204020204" pitchFamily="34" charset="-122"/>
              </a:rPr>
              <a:t>的机器。但是，计算机能处理的远不止数值，还可以处理文本、图形、音频、视频、网页等各种各样的数据。在</a:t>
            </a:r>
            <a:r>
              <a:rPr lang="en-US" altLang="zh-CN" sz="2000" dirty="0">
                <a:latin typeface="Microsoft YaHei UI" panose="020B0503020204020204" pitchFamily="34" charset="-122"/>
                <a:ea typeface="Microsoft YaHei UI" panose="020B0503020204020204" pitchFamily="34" charset="-122"/>
              </a:rPr>
              <a:t>Python</a:t>
            </a:r>
            <a:r>
              <a:rPr lang="zh-CN" altLang="en-US" sz="2000" dirty="0">
                <a:latin typeface="Microsoft YaHei UI" panose="020B0503020204020204" pitchFamily="34" charset="-122"/>
                <a:ea typeface="Microsoft YaHei UI" panose="020B0503020204020204" pitchFamily="34" charset="-122"/>
              </a:rPr>
              <a:t>中，能够直接处理的数据类型有以下几种：</a:t>
            </a:r>
            <a:endParaRPr lang="en-CN" altLang="zh-CN" sz="2000" dirty="0">
              <a:latin typeface="Microsoft YaHei UI" panose="020B0503020204020204" pitchFamily="34" charset="-122"/>
              <a:ea typeface="Microsoft YaHei UI" panose="020B0503020204020204" pitchFamily="34" charset="-122"/>
            </a:endParaRPr>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941254" cy="523220"/>
          </a:xfrm>
          <a:prstGeom prst="rect">
            <a:avLst/>
          </a:prstGeom>
          <a:noFill/>
        </p:spPr>
        <p:txBody>
          <a:bodyPr wrap="none" rtlCol="0">
            <a:spAutoFit/>
          </a:bodyPr>
          <a:lstStyle/>
          <a:p>
            <a:r>
              <a:rPr lang="en-US" altLang="zh-CN" sz="2800" dirty="0">
                <a:solidFill>
                  <a:srgbClr val="36BE52"/>
                </a:solidFill>
                <a:latin typeface="Microsoft YaHei UI" panose="020B0503020204020204" pitchFamily="34" charset="-122"/>
                <a:ea typeface="Microsoft YaHei UI" panose="020B0503020204020204" pitchFamily="34" charset="-122"/>
              </a:rPr>
              <a:t>Python</a:t>
            </a:r>
            <a:r>
              <a:rPr lang="zh-CN" altLang="en-US" sz="2800" dirty="0">
                <a:solidFill>
                  <a:srgbClr val="36BE52"/>
                </a:solidFill>
                <a:latin typeface="Microsoft YaHei UI" panose="020B0503020204020204" pitchFamily="34" charset="-122"/>
                <a:ea typeface="Microsoft YaHei UI" panose="020B0503020204020204" pitchFamily="34" charset="-122"/>
              </a:rPr>
              <a:t> 数据类型</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7" name="TextBox 6">
            <a:extLst>
              <a:ext uri="{FF2B5EF4-FFF2-40B4-BE49-F238E27FC236}">
                <a16:creationId xmlns:a16="http://schemas.microsoft.com/office/drawing/2014/main" id="{7EA5F5E4-B26C-2942-BB29-7933FA24EA7E}"/>
              </a:ext>
            </a:extLst>
          </p:cNvPr>
          <p:cNvSpPr txBox="1"/>
          <p:nvPr/>
        </p:nvSpPr>
        <p:spPr>
          <a:xfrm>
            <a:off x="1614233" y="3273066"/>
            <a:ext cx="3113353" cy="2646878"/>
          </a:xfrm>
          <a:prstGeom prst="rect">
            <a:avLst/>
          </a:prstGeom>
          <a:noFill/>
        </p:spPr>
        <p:txBody>
          <a:bodyPr wrap="none" rtlCol="0">
            <a:spAutoFit/>
          </a:bodyPr>
          <a:lstStyle/>
          <a:p>
            <a:pPr>
              <a:lnSpc>
                <a:spcPct val="150000"/>
              </a:lnSpc>
            </a:pPr>
            <a:r>
              <a:rPr lang="zh-CN" altLang="en-US" sz="2000" dirty="0">
                <a:latin typeface="Microsoft YaHei UI" panose="020B0503020204020204" pitchFamily="34" charset="-122"/>
                <a:ea typeface="Microsoft YaHei UI" panose="020B0503020204020204" pitchFamily="34" charset="-122"/>
              </a:rPr>
              <a:t>基本数据类型</a:t>
            </a:r>
            <a:endParaRPr lang="en-US" altLang="zh-CN" sz="2000" dirty="0">
              <a:latin typeface="Microsoft YaHei UI" panose="020B0503020204020204" pitchFamily="34" charset="-122"/>
              <a:ea typeface="Microsoft YaHei UI" panose="020B0503020204020204" pitchFamily="34" charset="-122"/>
            </a:endParaRPr>
          </a:p>
          <a:p>
            <a:pPr>
              <a:lnSpc>
                <a:spcPct val="150000"/>
              </a:lnSpc>
            </a:pPr>
            <a:r>
              <a:rPr lang="en-US" altLang="zh-CN" sz="2000" dirty="0">
                <a:latin typeface="Microsoft YaHei UI" panose="020B0503020204020204" pitchFamily="34" charset="-122"/>
                <a:ea typeface="Microsoft YaHei UI" panose="020B0503020204020204" pitchFamily="34" charset="-122"/>
              </a:rPr>
              <a:t>1.</a:t>
            </a:r>
            <a:r>
              <a:rPr lang="zh-CN" altLang="en-US" sz="2000" dirty="0">
                <a:latin typeface="Microsoft YaHei UI" panose="020B0503020204020204" pitchFamily="34" charset="-122"/>
                <a:ea typeface="Microsoft YaHei UI" panose="020B0503020204020204" pitchFamily="34" charset="-122"/>
              </a:rPr>
              <a:t> 数字 （整数、浮点数）</a:t>
            </a:r>
          </a:p>
          <a:p>
            <a:pPr>
              <a:lnSpc>
                <a:spcPct val="150000"/>
              </a:lnSpc>
            </a:pP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 字符串（文本、字节）</a:t>
            </a:r>
          </a:p>
          <a:p>
            <a:pPr>
              <a:lnSpc>
                <a:spcPct val="150000"/>
              </a:lnSpc>
            </a:pPr>
            <a:r>
              <a:rPr lang="en-US" altLang="zh-CN" sz="2000" dirty="0">
                <a:latin typeface="Microsoft YaHei UI" panose="020B0503020204020204" pitchFamily="34" charset="-122"/>
                <a:ea typeface="Microsoft YaHei UI" panose="020B0503020204020204" pitchFamily="34" charset="-122"/>
              </a:rPr>
              <a:t>3.</a:t>
            </a:r>
            <a:r>
              <a:rPr lang="zh-CN" altLang="en-US" sz="2000" dirty="0">
                <a:latin typeface="Microsoft YaHei UI" panose="020B0503020204020204" pitchFamily="34" charset="-122"/>
                <a:ea typeface="Microsoft YaHei UI" panose="020B0503020204020204" pitchFamily="34" charset="-122"/>
              </a:rPr>
              <a:t> 布尔值（</a:t>
            </a:r>
            <a:r>
              <a:rPr lang="en-US" altLang="zh-CN" sz="2000" dirty="0">
                <a:latin typeface="Microsoft YaHei UI" panose="020B0503020204020204" pitchFamily="34" charset="-122"/>
                <a:ea typeface="Microsoft YaHei UI" panose="020B0503020204020204" pitchFamily="34" charset="-122"/>
              </a:rPr>
              <a:t>True/False</a:t>
            </a:r>
            <a:r>
              <a:rPr lang="zh-CN" altLang="en-US" sz="2000" dirty="0">
                <a:latin typeface="Microsoft YaHei UI" panose="020B0503020204020204" pitchFamily="34" charset="-122"/>
                <a:ea typeface="Microsoft YaHei UI" panose="020B0503020204020204" pitchFamily="34" charset="-122"/>
              </a:rPr>
              <a:t>）</a:t>
            </a:r>
          </a:p>
          <a:p>
            <a:pPr>
              <a:lnSpc>
                <a:spcPct val="150000"/>
              </a:lnSpc>
            </a:pPr>
            <a:r>
              <a:rPr lang="en-US" altLang="zh-CN" sz="2000" dirty="0">
                <a:latin typeface="Microsoft YaHei UI" panose="020B0503020204020204" pitchFamily="34" charset="-122"/>
                <a:ea typeface="Microsoft YaHei UI" panose="020B0503020204020204" pitchFamily="34" charset="-122"/>
              </a:rPr>
              <a:t>4.</a:t>
            </a:r>
            <a:r>
              <a:rPr lang="zh-CN" altLang="en-US" sz="2000" dirty="0">
                <a:latin typeface="Microsoft YaHei UI" panose="020B0503020204020204" pitchFamily="34" charset="-122"/>
                <a:ea typeface="Microsoft YaHei UI" panose="020B0503020204020204" pitchFamily="34" charset="-122"/>
              </a:rPr>
              <a:t> 空值 （</a:t>
            </a:r>
            <a:r>
              <a:rPr lang="en-US" altLang="zh-CN" sz="2000" dirty="0">
                <a:latin typeface="Microsoft YaHei UI" panose="020B0503020204020204" pitchFamily="34" charset="-122"/>
                <a:ea typeface="Microsoft YaHei UI" panose="020B0503020204020204" pitchFamily="34" charset="-122"/>
              </a:rPr>
              <a:t>None</a:t>
            </a:r>
            <a:r>
              <a:rPr lang="zh-CN" altLang="en-US" sz="2000" dirty="0">
                <a:latin typeface="Microsoft YaHei UI" panose="020B0503020204020204" pitchFamily="34" charset="-122"/>
                <a:ea typeface="Microsoft YaHei UI" panose="020B0503020204020204" pitchFamily="34" charset="-122"/>
              </a:rPr>
              <a:t>）</a:t>
            </a:r>
          </a:p>
          <a:p>
            <a:endParaRPr lang="en-CN" sz="1600" dirty="0"/>
          </a:p>
        </p:txBody>
      </p:sp>
      <p:sp>
        <p:nvSpPr>
          <p:cNvPr id="8" name="Rectangle 7">
            <a:extLst>
              <a:ext uri="{FF2B5EF4-FFF2-40B4-BE49-F238E27FC236}">
                <a16:creationId xmlns:a16="http://schemas.microsoft.com/office/drawing/2014/main" id="{88E521C8-1C3A-DB4E-9D52-1D1BEE170E92}"/>
              </a:ext>
            </a:extLst>
          </p:cNvPr>
          <p:cNvSpPr/>
          <p:nvPr/>
        </p:nvSpPr>
        <p:spPr>
          <a:xfrm>
            <a:off x="7150533" y="3273066"/>
            <a:ext cx="2920133" cy="2346861"/>
          </a:xfrm>
          <a:prstGeom prst="rect">
            <a:avLst/>
          </a:prstGeom>
        </p:spPr>
        <p:txBody>
          <a:bodyPr wrap="square">
            <a:spAutoFit/>
          </a:bodyPr>
          <a:lstStyle/>
          <a:p>
            <a:pPr>
              <a:lnSpc>
                <a:spcPct val="150000"/>
              </a:lnSpc>
            </a:pPr>
            <a:r>
              <a:rPr lang="zh-CN" altLang="en-US" sz="2000" dirty="0">
                <a:latin typeface="Microsoft YaHei UI" panose="020B0503020204020204" pitchFamily="34" charset="-122"/>
                <a:ea typeface="Microsoft YaHei UI" panose="020B0503020204020204" pitchFamily="34" charset="-122"/>
              </a:rPr>
              <a:t>数据集</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000" dirty="0">
                <a:latin typeface="Microsoft YaHei UI" panose="020B0503020204020204" pitchFamily="34" charset="-122"/>
                <a:ea typeface="Microsoft YaHei UI" panose="020B0503020204020204" pitchFamily="34" charset="-122"/>
              </a:rPr>
              <a:t>列表（</a:t>
            </a:r>
            <a:r>
              <a:rPr lang="en-US" altLang="zh-CN" sz="2000" dirty="0">
                <a:latin typeface="Microsoft YaHei UI" panose="020B0503020204020204" pitchFamily="34" charset="-122"/>
                <a:ea typeface="Microsoft YaHei UI" panose="020B0503020204020204" pitchFamily="34" charset="-122"/>
              </a:rPr>
              <a:t>list</a:t>
            </a:r>
            <a:r>
              <a:rPr lang="zh-CN" altLang="en-US" sz="2000" dirty="0">
                <a:latin typeface="Microsoft YaHei UI" panose="020B0503020204020204" pitchFamily="34" charset="-122"/>
                <a:ea typeface="Microsoft YaHei UI" panose="020B0503020204020204" pitchFamily="34" charset="-122"/>
              </a:rPr>
              <a:t>）</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000" dirty="0">
                <a:latin typeface="Microsoft YaHei UI" panose="020B0503020204020204" pitchFamily="34" charset="-122"/>
                <a:ea typeface="Microsoft YaHei UI" panose="020B0503020204020204" pitchFamily="34" charset="-122"/>
              </a:rPr>
              <a:t>元组（</a:t>
            </a:r>
            <a:r>
              <a:rPr lang="en-US" altLang="zh-CN" sz="2000" dirty="0">
                <a:latin typeface="Microsoft YaHei UI" panose="020B0503020204020204" pitchFamily="34" charset="-122"/>
                <a:ea typeface="Microsoft YaHei UI" panose="020B0503020204020204" pitchFamily="34" charset="-122"/>
              </a:rPr>
              <a:t>tuple</a:t>
            </a:r>
            <a:r>
              <a:rPr lang="zh-CN" altLang="en-US" sz="2000" dirty="0">
                <a:latin typeface="Microsoft YaHei UI" panose="020B0503020204020204" pitchFamily="34" charset="-122"/>
                <a:ea typeface="Microsoft YaHei UI" panose="020B0503020204020204" pitchFamily="34" charset="-122"/>
              </a:rPr>
              <a:t>）</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000" dirty="0">
                <a:latin typeface="Microsoft YaHei UI" panose="020B0503020204020204" pitchFamily="34" charset="-122"/>
                <a:ea typeface="Microsoft YaHei UI" panose="020B0503020204020204" pitchFamily="34" charset="-122"/>
              </a:rPr>
              <a:t>字典（</a:t>
            </a:r>
            <a:r>
              <a:rPr lang="en-US" altLang="zh-CN" sz="2000" dirty="0">
                <a:latin typeface="Microsoft YaHei UI" panose="020B0503020204020204" pitchFamily="34" charset="-122"/>
                <a:ea typeface="Microsoft YaHei UI" panose="020B0503020204020204" pitchFamily="34" charset="-122"/>
              </a:rPr>
              <a:t>dictionary</a:t>
            </a:r>
            <a:r>
              <a:rPr lang="zh-CN" altLang="en-US" sz="2000" dirty="0">
                <a:latin typeface="Microsoft YaHei UI" panose="020B0503020204020204" pitchFamily="34" charset="-122"/>
                <a:ea typeface="Microsoft YaHei UI" panose="020B0503020204020204" pitchFamily="34" charset="-122"/>
              </a:rPr>
              <a:t>）</a:t>
            </a: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000" dirty="0">
                <a:latin typeface="Microsoft YaHei UI" panose="020B0503020204020204" pitchFamily="34" charset="-122"/>
                <a:ea typeface="Microsoft YaHei UI" panose="020B0503020204020204" pitchFamily="34" charset="-122"/>
              </a:rPr>
              <a:t>集合（</a:t>
            </a:r>
            <a:r>
              <a:rPr lang="en-US" altLang="zh-CN" sz="2000" dirty="0">
                <a:latin typeface="Microsoft YaHei UI" panose="020B0503020204020204" pitchFamily="34" charset="-122"/>
                <a:ea typeface="Microsoft YaHei UI" panose="020B0503020204020204" pitchFamily="34" charset="-122"/>
              </a:rPr>
              <a:t>set</a:t>
            </a:r>
            <a:r>
              <a:rPr lang="zh-CN" altLang="en-US" sz="2000" dirty="0">
                <a:latin typeface="Microsoft YaHei UI" panose="020B0503020204020204" pitchFamily="34" charset="-122"/>
                <a:ea typeface="Microsoft YaHei UI" panose="020B0503020204020204" pitchFamily="34" charset="-122"/>
              </a:rPr>
              <a:t>）</a:t>
            </a:r>
          </a:p>
        </p:txBody>
      </p:sp>
    </p:spTree>
    <p:extLst>
      <p:ext uri="{BB962C8B-B14F-4D97-AF65-F5344CB8AC3E}">
        <p14:creationId xmlns:p14="http://schemas.microsoft.com/office/powerpoint/2010/main" val="2703223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2</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数字</a:t>
            </a:r>
          </a:p>
        </p:txBody>
      </p:sp>
      <p:grpSp>
        <p:nvGrpSpPr>
          <p:cNvPr id="3" name="组合 2"/>
          <p:cNvGrpSpPr/>
          <p:nvPr/>
        </p:nvGrpSpPr>
        <p:grpSpPr>
          <a:xfrm>
            <a:off x="2021365" y="227083"/>
            <a:ext cx="10659532" cy="429949"/>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25</a:t>
            </a:fld>
            <a:endParaRPr lang="zh-CN" altLang="en-US"/>
          </a:p>
        </p:txBody>
      </p:sp>
      <p:sp>
        <p:nvSpPr>
          <p:cNvPr id="4" name="TextBox 3">
            <a:extLst>
              <a:ext uri="{FF2B5EF4-FFF2-40B4-BE49-F238E27FC236}">
                <a16:creationId xmlns:a16="http://schemas.microsoft.com/office/drawing/2014/main" id="{C16FB1E7-053F-0A4C-8AA1-37C9D330E5D0}"/>
              </a:ext>
            </a:extLst>
          </p:cNvPr>
          <p:cNvSpPr txBox="1"/>
          <p:nvPr/>
        </p:nvSpPr>
        <p:spPr>
          <a:xfrm>
            <a:off x="701167" y="882066"/>
            <a:ext cx="10187021" cy="1984389"/>
          </a:xfrm>
          <a:prstGeom prst="rect">
            <a:avLst/>
          </a:prstGeom>
          <a:noFill/>
        </p:spPr>
        <p:txBody>
          <a:bodyPr wrap="square" rtlCol="0">
            <a:spAutoFit/>
          </a:bodyPr>
          <a:lstStyle/>
          <a:p>
            <a:pPr>
              <a:lnSpc>
                <a:spcPct val="150000"/>
              </a:lnSpc>
            </a:pPr>
            <a:r>
              <a:rPr lang="zh-CN" altLang="en-US" sz="2400" dirty="0">
                <a:solidFill>
                  <a:srgbClr val="00B050"/>
                </a:solidFill>
              </a:rPr>
              <a:t>整数</a:t>
            </a:r>
            <a:endParaRPr lang="en-US" dirty="0">
              <a:solidFill>
                <a:srgbClr val="00B050"/>
              </a:solidFill>
            </a:endParaRPr>
          </a:p>
          <a:p>
            <a:pPr marL="342900" indent="-342900">
              <a:lnSpc>
                <a:spcPct val="150000"/>
              </a:lnSpc>
              <a:buFont typeface="Arial" panose="020B0604020202020204" pitchFamily="34" charset="0"/>
              <a:buChar char="•"/>
            </a:pPr>
            <a:r>
              <a:rPr lang="en-US" sz="2000" dirty="0"/>
              <a:t>Python</a:t>
            </a:r>
            <a:r>
              <a:rPr lang="zh-CN" altLang="en-US" sz="2000" dirty="0"/>
              <a:t>可以处理任意大小的整数，当然包括负整数，在程序中的表示方法和数学上的写法一模一样。比如， </a:t>
            </a:r>
            <a:r>
              <a:rPr lang="en-US" altLang="zh-CN" sz="2000" dirty="0"/>
              <a:t>1</a:t>
            </a:r>
            <a:r>
              <a:rPr lang="zh-CN" altLang="en-US" sz="2000" dirty="0"/>
              <a:t>，</a:t>
            </a:r>
            <a:r>
              <a:rPr lang="en-US" altLang="zh-CN" sz="2000" dirty="0"/>
              <a:t>-1080</a:t>
            </a:r>
            <a:r>
              <a:rPr lang="zh-CN" altLang="en-US" sz="2000" dirty="0"/>
              <a:t>，</a:t>
            </a:r>
            <a:r>
              <a:rPr lang="en-US" altLang="zh-CN" sz="2000" dirty="0"/>
              <a:t>0</a:t>
            </a:r>
            <a:r>
              <a:rPr lang="zh-CN" altLang="en-US" sz="2000" dirty="0"/>
              <a:t>。</a:t>
            </a:r>
            <a:endParaRPr lang="en-US" altLang="zh-CN" sz="2000" dirty="0"/>
          </a:p>
          <a:p>
            <a:pPr marL="342900" indent="-342900">
              <a:lnSpc>
                <a:spcPct val="150000"/>
              </a:lnSpc>
              <a:buFont typeface="Arial" panose="020B0604020202020204" pitchFamily="34" charset="0"/>
              <a:buChar char="•"/>
            </a:pPr>
            <a:r>
              <a:rPr lang="zh-CN" altLang="en-US" sz="2000" dirty="0"/>
              <a:t>计算机由于使用二进制，所以，有时候用十六进制表示整数比较方便。比</a:t>
            </a:r>
            <a:r>
              <a:rPr lang="zh-CN" altLang="en-CN" sz="2000" dirty="0"/>
              <a:t>如</a:t>
            </a:r>
            <a:r>
              <a:rPr lang="zh-CN" altLang="en-US" sz="2000" dirty="0"/>
              <a:t>，</a:t>
            </a:r>
            <a:r>
              <a:rPr lang="en-US" dirty="0"/>
              <a:t>0xff00</a:t>
            </a:r>
            <a:r>
              <a:rPr lang="zh-CN" altLang="en-US" sz="2000" dirty="0"/>
              <a:t>。</a:t>
            </a:r>
            <a:endParaRPr lang="en-US" sz="2000" dirty="0"/>
          </a:p>
        </p:txBody>
      </p:sp>
      <p:sp>
        <p:nvSpPr>
          <p:cNvPr id="8" name="TextBox 7">
            <a:extLst>
              <a:ext uri="{FF2B5EF4-FFF2-40B4-BE49-F238E27FC236}">
                <a16:creationId xmlns:a16="http://schemas.microsoft.com/office/drawing/2014/main" id="{87A74E2C-0956-C045-A8B3-23AE2823B534}"/>
              </a:ext>
            </a:extLst>
          </p:cNvPr>
          <p:cNvSpPr txBox="1"/>
          <p:nvPr/>
        </p:nvSpPr>
        <p:spPr>
          <a:xfrm>
            <a:off x="644070" y="3091489"/>
            <a:ext cx="10659533" cy="2907719"/>
          </a:xfrm>
          <a:prstGeom prst="rect">
            <a:avLst/>
          </a:prstGeom>
          <a:noFill/>
        </p:spPr>
        <p:txBody>
          <a:bodyPr wrap="square" rtlCol="0">
            <a:spAutoFit/>
          </a:bodyPr>
          <a:lstStyle/>
          <a:p>
            <a:pPr>
              <a:lnSpc>
                <a:spcPct val="150000"/>
              </a:lnSpc>
            </a:pPr>
            <a:r>
              <a:rPr lang="zh-CN" altLang="en-US" sz="2400" dirty="0">
                <a:solidFill>
                  <a:srgbClr val="00B050"/>
                </a:solidFill>
              </a:rPr>
              <a:t>浮点数</a:t>
            </a:r>
          </a:p>
          <a:p>
            <a:pPr marL="457200" indent="-457200">
              <a:lnSpc>
                <a:spcPct val="150000"/>
              </a:lnSpc>
              <a:buFont typeface="Arial" panose="020B0604020202020204" pitchFamily="34" charset="0"/>
              <a:buChar char="•"/>
            </a:pPr>
            <a:r>
              <a:rPr lang="zh-CN" altLang="en-US" sz="2000" dirty="0"/>
              <a:t>浮点数也就是小数，之所以称为浮点数，是因为按照科学记数法表示时，一个浮点数的小数点位置是可变的，比如，</a:t>
            </a:r>
            <a:r>
              <a:rPr lang="en-US" altLang="zh-CN" sz="2000" dirty="0"/>
              <a:t>1.23</a:t>
            </a:r>
            <a:r>
              <a:rPr lang="en-US" sz="2000" dirty="0"/>
              <a:t>x109</a:t>
            </a:r>
            <a:r>
              <a:rPr lang="zh-CN" altLang="en-US" sz="2000" dirty="0"/>
              <a:t>和</a:t>
            </a:r>
            <a:r>
              <a:rPr lang="en-US" altLang="zh-CN" sz="2000" dirty="0"/>
              <a:t>12.3</a:t>
            </a:r>
            <a:r>
              <a:rPr lang="en-US" sz="2000" dirty="0"/>
              <a:t>x108</a:t>
            </a:r>
            <a:r>
              <a:rPr lang="zh-CN" altLang="en-US" sz="2000" dirty="0"/>
              <a:t>是完全相等的。</a:t>
            </a:r>
            <a:endParaRPr lang="en-US" altLang="zh-CN" sz="2000" dirty="0"/>
          </a:p>
          <a:p>
            <a:pPr marL="457200" indent="-457200">
              <a:lnSpc>
                <a:spcPct val="150000"/>
              </a:lnSpc>
              <a:buFont typeface="Arial" panose="020B0604020202020204" pitchFamily="34" charset="0"/>
              <a:buChar char="•"/>
            </a:pPr>
            <a:r>
              <a:rPr lang="zh-CN" altLang="en-US" sz="2000" dirty="0"/>
              <a:t>整数和浮点数在计算机内部存储的方式是不同的，整数运算永远是精确的，而浮点数运算则可能会有四舍五入的误差。</a:t>
            </a:r>
          </a:p>
          <a:p>
            <a:pPr>
              <a:lnSpc>
                <a:spcPct val="150000"/>
              </a:lnSpc>
            </a:pPr>
            <a:endParaRPr lang="en-CN" dirty="0"/>
          </a:p>
        </p:txBody>
      </p:sp>
    </p:spTree>
    <p:extLst>
      <p:ext uri="{BB962C8B-B14F-4D97-AF65-F5344CB8AC3E}">
        <p14:creationId xmlns:p14="http://schemas.microsoft.com/office/powerpoint/2010/main" val="2517698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3</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26</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1261884" cy="523220"/>
          </a:xfrm>
          <a:prstGeom prst="rect">
            <a:avLst/>
          </a:prstGeom>
          <a:noFill/>
        </p:spPr>
        <p:txBody>
          <a:bodyPr wrap="none" rtlCol="0">
            <a:spAutoFit/>
          </a:bodyPr>
          <a:lstStyle/>
          <a:p>
            <a:r>
              <a:rPr lang="zh-CN" altLang="en-CN" sz="2800" dirty="0">
                <a:solidFill>
                  <a:srgbClr val="00B050"/>
                </a:solidFill>
                <a:latin typeface="Microsoft YaHei UI" panose="020B0503020204020204" pitchFamily="34" charset="-122"/>
                <a:ea typeface="Microsoft YaHei UI" panose="020B0503020204020204" pitchFamily="34" charset="-122"/>
              </a:rPr>
              <a:t>字符串</a:t>
            </a:r>
          </a:p>
        </p:txBody>
      </p:sp>
      <p:sp>
        <p:nvSpPr>
          <p:cNvPr id="6" name="TextBox 5">
            <a:extLst>
              <a:ext uri="{FF2B5EF4-FFF2-40B4-BE49-F238E27FC236}">
                <a16:creationId xmlns:a16="http://schemas.microsoft.com/office/drawing/2014/main" id="{5D3FFDF2-A5F1-404B-9712-0AFBEB2FB63C}"/>
              </a:ext>
            </a:extLst>
          </p:cNvPr>
          <p:cNvSpPr txBox="1"/>
          <p:nvPr/>
        </p:nvSpPr>
        <p:spPr>
          <a:xfrm>
            <a:off x="532997" y="1669818"/>
            <a:ext cx="10124888" cy="581826"/>
          </a:xfrm>
          <a:prstGeom prst="rect">
            <a:avLst/>
          </a:prstGeom>
          <a:noFill/>
        </p:spPr>
        <p:txBody>
          <a:bodyPr wrap="none" rtlCol="0">
            <a:spAutoFit/>
          </a:bodyPr>
          <a:lstStyle/>
          <a:p>
            <a:pPr>
              <a:lnSpc>
                <a:spcPct val="150000"/>
              </a:lnSpc>
            </a:pPr>
            <a:r>
              <a:rPr lang="zh-CN" altLang="en-US" sz="2400" dirty="0">
                <a:latin typeface="Microsoft YaHei UI" panose="020B0503020204020204" pitchFamily="34" charset="-122"/>
                <a:ea typeface="Microsoft YaHei UI" panose="020B0503020204020204" pitchFamily="34" charset="-122"/>
              </a:rPr>
              <a:t>字符串是以单引号</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或双引号</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括起来的任意文本，比如</a:t>
            </a:r>
            <a:r>
              <a:rPr lang="en-US" altLang="zh-CN" sz="2400" dirty="0">
                <a:latin typeface="Microsoft YaHei UI" panose="020B0503020204020204" pitchFamily="34" charset="-122"/>
                <a:ea typeface="Microsoft YaHei UI" panose="020B0503020204020204" pitchFamily="34" charset="-122"/>
              </a:rPr>
              <a:t>'</a:t>
            </a:r>
            <a:r>
              <a:rPr lang="en-US" sz="2400" dirty="0" err="1">
                <a:latin typeface="Microsoft YaHei UI" panose="020B0503020204020204" pitchFamily="34" charset="-122"/>
                <a:ea typeface="Microsoft YaHei UI" panose="020B0503020204020204" pitchFamily="34" charset="-122"/>
              </a:rPr>
              <a:t>abc</a:t>
            </a:r>
            <a:r>
              <a:rPr lang="en-US" sz="2400" dirty="0">
                <a:latin typeface="Microsoft YaHei UI" panose="020B0503020204020204" pitchFamily="34" charset="-122"/>
                <a:ea typeface="Microsoft YaHei UI" panose="020B0503020204020204" pitchFamily="34" charset="-122"/>
              </a:rPr>
              <a:t>'，"</a:t>
            </a:r>
            <a:r>
              <a:rPr lang="en-US" sz="2400" dirty="0" err="1">
                <a:latin typeface="Microsoft YaHei UI" panose="020B0503020204020204" pitchFamily="34" charset="-122"/>
                <a:ea typeface="Microsoft YaHei UI" panose="020B0503020204020204" pitchFamily="34" charset="-122"/>
              </a:rPr>
              <a:t>xyz</a:t>
            </a:r>
            <a:r>
              <a:rPr lang="en-US"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等等。</a:t>
            </a:r>
            <a:endParaRPr lang="en-CN" sz="2400" dirty="0">
              <a:latin typeface="Microsoft YaHei UI" panose="020B0503020204020204" pitchFamily="34" charset="-122"/>
              <a:ea typeface="Microsoft YaHei UI" panose="020B0503020204020204" pitchFamily="34" charset="-122"/>
            </a:endParaRPr>
          </a:p>
        </p:txBody>
      </p:sp>
      <p:sp>
        <p:nvSpPr>
          <p:cNvPr id="7" name="TextBox 6">
            <a:extLst>
              <a:ext uri="{FF2B5EF4-FFF2-40B4-BE49-F238E27FC236}">
                <a16:creationId xmlns:a16="http://schemas.microsoft.com/office/drawing/2014/main" id="{83AE009F-D518-504C-927D-649E40EAE6D0}"/>
              </a:ext>
            </a:extLst>
          </p:cNvPr>
          <p:cNvSpPr txBox="1"/>
          <p:nvPr/>
        </p:nvSpPr>
        <p:spPr>
          <a:xfrm>
            <a:off x="1101012" y="3097763"/>
            <a:ext cx="184731" cy="369332"/>
          </a:xfrm>
          <a:prstGeom prst="rect">
            <a:avLst/>
          </a:prstGeom>
          <a:noFill/>
        </p:spPr>
        <p:txBody>
          <a:bodyPr wrap="none" rtlCol="0">
            <a:spAutoFit/>
          </a:bodyPr>
          <a:lstStyle/>
          <a:p>
            <a:endParaRPr lang="en-CN" dirty="0"/>
          </a:p>
        </p:txBody>
      </p:sp>
      <p:sp>
        <p:nvSpPr>
          <p:cNvPr id="8" name="TextBox 7">
            <a:extLst>
              <a:ext uri="{FF2B5EF4-FFF2-40B4-BE49-F238E27FC236}">
                <a16:creationId xmlns:a16="http://schemas.microsoft.com/office/drawing/2014/main" id="{8713455F-9F73-B34A-AC35-C30D448B7198}"/>
              </a:ext>
            </a:extLst>
          </p:cNvPr>
          <p:cNvSpPr txBox="1"/>
          <p:nvPr/>
        </p:nvSpPr>
        <p:spPr>
          <a:xfrm>
            <a:off x="532997" y="4444236"/>
            <a:ext cx="4374685" cy="1689822"/>
          </a:xfrm>
          <a:prstGeom prst="rect">
            <a:avLst/>
          </a:prstGeom>
          <a:noFill/>
        </p:spPr>
        <p:txBody>
          <a:bodyPr wrap="square" rtlCol="0">
            <a:spAutoFit/>
          </a:bodyPr>
          <a:lstStyle/>
          <a:p>
            <a:pPr>
              <a:lnSpc>
                <a:spcPct val="150000"/>
              </a:lnSpc>
            </a:pPr>
            <a:r>
              <a:rPr lang="zh-CN" altLang="en-CN" sz="2400" dirty="0">
                <a:latin typeface="Microsoft YaHei UI" panose="020B0503020204020204" pitchFamily="34" charset="-122"/>
                <a:ea typeface="Microsoft YaHei UI" panose="020B0503020204020204" pitchFamily="34" charset="-122"/>
              </a:rPr>
              <a:t>一个反斜线加一个单一字符可以表示一个特殊字符，通常是不可打印的字符</a:t>
            </a:r>
            <a:r>
              <a:rPr lang="zh-CN" altLang="en-US" sz="2400" dirty="0">
                <a:latin typeface="Microsoft YaHei UI" panose="020B0503020204020204" pitchFamily="34" charset="-122"/>
                <a:ea typeface="Microsoft YaHei UI" panose="020B0503020204020204" pitchFamily="34" charset="-122"/>
              </a:rPr>
              <a:t>。</a:t>
            </a:r>
            <a:endParaRPr lang="en-CN" sz="2400" dirty="0">
              <a:latin typeface="Microsoft YaHei UI" panose="020B0503020204020204" pitchFamily="34" charset="-122"/>
              <a:ea typeface="Microsoft YaHei UI" panose="020B0503020204020204" pitchFamily="34" charset="-122"/>
            </a:endParaRPr>
          </a:p>
        </p:txBody>
      </p:sp>
      <p:sp>
        <p:nvSpPr>
          <p:cNvPr id="9" name="TextBox 8">
            <a:extLst>
              <a:ext uri="{FF2B5EF4-FFF2-40B4-BE49-F238E27FC236}">
                <a16:creationId xmlns:a16="http://schemas.microsoft.com/office/drawing/2014/main" id="{AA0DC47B-5E37-0049-B414-B0E2C1C50434}"/>
              </a:ext>
            </a:extLst>
          </p:cNvPr>
          <p:cNvSpPr txBox="1"/>
          <p:nvPr/>
        </p:nvSpPr>
        <p:spPr>
          <a:xfrm>
            <a:off x="532997" y="3749895"/>
            <a:ext cx="1620957" cy="523220"/>
          </a:xfrm>
          <a:prstGeom prst="rect">
            <a:avLst/>
          </a:prstGeom>
          <a:noFill/>
        </p:spPr>
        <p:txBody>
          <a:bodyPr wrap="none" rtlCol="0">
            <a:spAutoFit/>
          </a:bodyPr>
          <a:lstStyle/>
          <a:p>
            <a:r>
              <a:rPr lang="zh-CN" altLang="en-US" sz="2800" dirty="0">
                <a:solidFill>
                  <a:srgbClr val="00B050"/>
                </a:solidFill>
                <a:latin typeface="Microsoft YaHei UI" panose="020B0503020204020204" pitchFamily="34" charset="-122"/>
                <a:ea typeface="Microsoft YaHei UI" panose="020B0503020204020204" pitchFamily="34" charset="-122"/>
              </a:rPr>
              <a:t>转义字符</a:t>
            </a:r>
            <a:endParaRPr lang="en-US" altLang="zh-CN" sz="2800" dirty="0">
              <a:solidFill>
                <a:srgbClr val="00B050"/>
              </a:solidFill>
              <a:latin typeface="Microsoft YaHei UI" panose="020B0503020204020204" pitchFamily="34" charset="-122"/>
              <a:ea typeface="Microsoft YaHei UI" panose="020B0503020204020204" pitchFamily="34" charset="-122"/>
            </a:endParaRPr>
          </a:p>
        </p:txBody>
      </p:sp>
      <p:sp>
        <p:nvSpPr>
          <p:cNvPr id="15" name="TextBox 14">
            <a:extLst>
              <a:ext uri="{FF2B5EF4-FFF2-40B4-BE49-F238E27FC236}">
                <a16:creationId xmlns:a16="http://schemas.microsoft.com/office/drawing/2014/main" id="{169DBEEC-9CC5-9B4E-B8DA-41E205D7FEEC}"/>
              </a:ext>
            </a:extLst>
          </p:cNvPr>
          <p:cNvSpPr txBox="1"/>
          <p:nvPr/>
        </p:nvSpPr>
        <p:spPr>
          <a:xfrm>
            <a:off x="970384" y="3489649"/>
            <a:ext cx="184731" cy="369332"/>
          </a:xfrm>
          <a:prstGeom prst="rect">
            <a:avLst/>
          </a:prstGeom>
          <a:noFill/>
        </p:spPr>
        <p:txBody>
          <a:bodyPr wrap="none" rtlCol="0">
            <a:spAutoFit/>
          </a:bodyPr>
          <a:lstStyle/>
          <a:p>
            <a:endParaRPr lang="en-CN" dirty="0"/>
          </a:p>
        </p:txBody>
      </p:sp>
      <p:pic>
        <p:nvPicPr>
          <p:cNvPr id="17" name="Picture 7">
            <a:extLst>
              <a:ext uri="{FF2B5EF4-FFF2-40B4-BE49-F238E27FC236}">
                <a16:creationId xmlns:a16="http://schemas.microsoft.com/office/drawing/2014/main" id="{7AB78A6F-A465-984D-9D47-808352B64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311" y="2422766"/>
            <a:ext cx="4990532" cy="3711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 name="TextBox 18">
            <a:extLst>
              <a:ext uri="{FF2B5EF4-FFF2-40B4-BE49-F238E27FC236}">
                <a16:creationId xmlns:a16="http://schemas.microsoft.com/office/drawing/2014/main" id="{8B6E87F2-7E57-3B4F-A9FA-A8B5B6A2A44D}"/>
              </a:ext>
            </a:extLst>
          </p:cNvPr>
          <p:cNvSpPr txBox="1"/>
          <p:nvPr/>
        </p:nvSpPr>
        <p:spPr>
          <a:xfrm>
            <a:off x="523963" y="2422766"/>
            <a:ext cx="1980029" cy="523220"/>
          </a:xfrm>
          <a:prstGeom prst="rect">
            <a:avLst/>
          </a:prstGeom>
          <a:noFill/>
        </p:spPr>
        <p:txBody>
          <a:bodyPr wrap="none" rtlCol="0">
            <a:spAutoFit/>
          </a:bodyPr>
          <a:lstStyle/>
          <a:p>
            <a:r>
              <a:rPr lang="zh-CN" altLang="en-US" sz="2800" dirty="0">
                <a:solidFill>
                  <a:srgbClr val="00B050"/>
                </a:solidFill>
                <a:latin typeface="Microsoft YaHei UI" panose="020B0503020204020204" pitchFamily="34" charset="-122"/>
                <a:ea typeface="Microsoft YaHei UI" panose="020B0503020204020204" pitchFamily="34" charset="-122"/>
              </a:rPr>
              <a:t>多行字符串</a:t>
            </a:r>
            <a:endParaRPr lang="en-CN" sz="2800" dirty="0">
              <a:solidFill>
                <a:srgbClr val="00B050"/>
              </a:solidFill>
              <a:latin typeface="Microsoft YaHei UI" panose="020B0503020204020204" pitchFamily="34" charset="-122"/>
              <a:ea typeface="Microsoft YaHei UI" panose="020B0503020204020204" pitchFamily="34" charset="-122"/>
            </a:endParaRPr>
          </a:p>
        </p:txBody>
      </p:sp>
      <p:sp>
        <p:nvSpPr>
          <p:cNvPr id="21" name="TextBox 20">
            <a:extLst>
              <a:ext uri="{FF2B5EF4-FFF2-40B4-BE49-F238E27FC236}">
                <a16:creationId xmlns:a16="http://schemas.microsoft.com/office/drawing/2014/main" id="{B9F417EA-B109-B34F-BA5A-913B0B46BCCA}"/>
              </a:ext>
            </a:extLst>
          </p:cNvPr>
          <p:cNvSpPr txBox="1"/>
          <p:nvPr/>
        </p:nvSpPr>
        <p:spPr>
          <a:xfrm>
            <a:off x="523963" y="3117108"/>
            <a:ext cx="3954929" cy="461665"/>
          </a:xfrm>
          <a:prstGeom prst="rect">
            <a:avLst/>
          </a:prstGeom>
          <a:noFill/>
        </p:spPr>
        <p:txBody>
          <a:bodyPr wrap="none" rtlCol="0">
            <a:spAutoFit/>
          </a:bodyPr>
          <a:lstStyle/>
          <a:p>
            <a:r>
              <a:rPr lang="zh-CN" altLang="en-US" sz="2400" dirty="0">
                <a:latin typeface="Microsoft YaHei UI" panose="020B0503020204020204" pitchFamily="34" charset="-122"/>
                <a:ea typeface="Microsoft YaHei UI" panose="020B0503020204020204" pitchFamily="34" charset="-122"/>
              </a:rPr>
              <a:t>用</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的格式表示多行内容</a:t>
            </a:r>
            <a:endParaRPr lang="en-CN"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7972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3</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27</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5795113" cy="523220"/>
          </a:xfrm>
          <a:prstGeom prst="rect">
            <a:avLst/>
          </a:prstGeom>
          <a:noFill/>
        </p:spPr>
        <p:txBody>
          <a:bodyPr wrap="none" rtlCol="0">
            <a:spAutoFit/>
          </a:bodyPr>
          <a:lstStyle/>
          <a:p>
            <a:r>
              <a:rPr lang="zh-CN" altLang="en-US" sz="2800" dirty="0">
                <a:solidFill>
                  <a:srgbClr val="00B050"/>
                </a:solidFill>
                <a:latin typeface="Microsoft YaHei UI" panose="020B0503020204020204" pitchFamily="34" charset="-122"/>
                <a:ea typeface="Microsoft YaHei UI" panose="020B0503020204020204" pitchFamily="34" charset="-122"/>
              </a:rPr>
              <a:t>字符编码：</a:t>
            </a:r>
            <a:r>
              <a:rPr lang="en-US" altLang="zh-CN" sz="2400" dirty="0">
                <a:solidFill>
                  <a:schemeClr val="tx1">
                    <a:lumMod val="50000"/>
                    <a:lumOff val="50000"/>
                  </a:schemeClr>
                </a:solidFill>
                <a:latin typeface="Microsoft YaHei UI" panose="020B0503020204020204" pitchFamily="34" charset="-122"/>
                <a:ea typeface="Microsoft YaHei UI" panose="020B0503020204020204" pitchFamily="34" charset="-122"/>
              </a:rPr>
              <a:t>(</a:t>
            </a:r>
            <a:r>
              <a:rPr lang="zh-CN" altLang="en-US" sz="2400"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altLang="zh-CN" sz="2400" dirty="0">
                <a:solidFill>
                  <a:schemeClr val="tx1">
                    <a:lumMod val="50000"/>
                    <a:lumOff val="50000"/>
                  </a:schemeClr>
                </a:solidFill>
                <a:latin typeface="Microsoft YaHei UI" panose="020B0503020204020204" pitchFamily="34" charset="-122"/>
                <a:ea typeface="Microsoft YaHei UI" panose="020B0503020204020204" pitchFamily="34" charset="-122"/>
              </a:rPr>
              <a:t>8</a:t>
            </a:r>
            <a:r>
              <a:rPr lang="zh-CN" altLang="en-US" sz="2400"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sz="2400" dirty="0">
                <a:solidFill>
                  <a:schemeClr val="tx1">
                    <a:lumMod val="50000"/>
                    <a:lumOff val="50000"/>
                  </a:schemeClr>
                </a:solidFill>
                <a:latin typeface="Microsoft YaHei UI" panose="020B0503020204020204" pitchFamily="34" charset="-122"/>
                <a:ea typeface="Microsoft YaHei UI" panose="020B0503020204020204" pitchFamily="34" charset="-122"/>
              </a:rPr>
              <a:t>bit</a:t>
            </a:r>
            <a:r>
              <a:rPr lang="zh-CN" altLang="en-US" sz="2400"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altLang="zh-CN" sz="2400" dirty="0">
                <a:solidFill>
                  <a:schemeClr val="tx1">
                    <a:lumMod val="50000"/>
                    <a:lumOff val="50000"/>
                  </a:schemeClr>
                </a:solidFill>
                <a:latin typeface="Microsoft YaHei UI" panose="020B0503020204020204" pitchFamily="34" charset="-122"/>
                <a:ea typeface="Microsoft YaHei UI" panose="020B0503020204020204" pitchFamily="34" charset="-122"/>
              </a:rPr>
              <a:t>-</a:t>
            </a:r>
            <a:r>
              <a:rPr lang="zh-CN" altLang="en-US" sz="2400"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altLang="zh-CN" sz="2400" dirty="0">
                <a:solidFill>
                  <a:schemeClr val="tx1">
                    <a:lumMod val="50000"/>
                    <a:lumOff val="50000"/>
                  </a:schemeClr>
                </a:solidFill>
                <a:latin typeface="Microsoft YaHei UI" panose="020B0503020204020204" pitchFamily="34" charset="-122"/>
                <a:ea typeface="Microsoft YaHei UI" panose="020B0503020204020204" pitchFamily="34" charset="-122"/>
              </a:rPr>
              <a:t>1</a:t>
            </a:r>
            <a:r>
              <a:rPr lang="zh-CN" altLang="en-US" sz="2400"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sz="2400" dirty="0">
                <a:solidFill>
                  <a:schemeClr val="tx1">
                    <a:lumMod val="50000"/>
                    <a:lumOff val="50000"/>
                  </a:schemeClr>
                </a:solidFill>
                <a:latin typeface="Microsoft YaHei UI" panose="020B0503020204020204" pitchFamily="34" charset="-122"/>
                <a:ea typeface="Microsoft YaHei UI" panose="020B0503020204020204" pitchFamily="34" charset="-122"/>
              </a:rPr>
              <a:t>byte</a:t>
            </a:r>
            <a:r>
              <a:rPr lang="en-US" altLang="zh-CN" sz="2400" dirty="0">
                <a:solidFill>
                  <a:schemeClr val="tx1">
                    <a:lumMod val="50000"/>
                    <a:lumOff val="50000"/>
                  </a:schemeClr>
                </a:solidFill>
                <a:latin typeface="Microsoft YaHei UI" panose="020B0503020204020204" pitchFamily="34" charset="-122"/>
                <a:ea typeface="Microsoft YaHei UI" panose="020B0503020204020204" pitchFamily="34" charset="-122"/>
              </a:rPr>
              <a:t>,</a:t>
            </a:r>
            <a:r>
              <a:rPr lang="zh-CN" altLang="en-US" sz="2400" dirty="0">
                <a:solidFill>
                  <a:schemeClr val="tx1">
                    <a:lumMod val="50000"/>
                    <a:lumOff val="50000"/>
                  </a:schemeClr>
                </a:solidFill>
                <a:latin typeface="Microsoft YaHei UI" panose="020B0503020204020204" pitchFamily="34" charset="-122"/>
                <a:ea typeface="Microsoft YaHei UI" panose="020B0503020204020204" pitchFamily="34" charset="-122"/>
              </a:rPr>
              <a:t> </a:t>
            </a:r>
            <a:r>
              <a:rPr lang="en-US" altLang="zh-CN" sz="2400" dirty="0">
                <a:solidFill>
                  <a:schemeClr val="tx1">
                    <a:lumMod val="50000"/>
                    <a:lumOff val="50000"/>
                  </a:schemeClr>
                </a:solidFill>
                <a:latin typeface="Microsoft YaHei UI" panose="020B0503020204020204" pitchFamily="34" charset="-122"/>
                <a:ea typeface="Microsoft YaHei UI" panose="020B0503020204020204" pitchFamily="34" charset="-122"/>
              </a:rPr>
              <a:t>01000100)</a:t>
            </a:r>
            <a:endParaRPr lang="zh-CN" altLang="en-CN" sz="2400" dirty="0">
              <a:solidFill>
                <a:schemeClr val="tx1">
                  <a:lumMod val="50000"/>
                  <a:lumOff val="50000"/>
                </a:schemeClr>
              </a:solidFill>
              <a:latin typeface="Microsoft YaHei UI" panose="020B0503020204020204" pitchFamily="34" charset="-122"/>
              <a:ea typeface="Microsoft YaHei UI" panose="020B0503020204020204" pitchFamily="34" charset="-122"/>
            </a:endParaRPr>
          </a:p>
        </p:txBody>
      </p:sp>
      <p:sp>
        <p:nvSpPr>
          <p:cNvPr id="7" name="TextBox 6">
            <a:extLst>
              <a:ext uri="{FF2B5EF4-FFF2-40B4-BE49-F238E27FC236}">
                <a16:creationId xmlns:a16="http://schemas.microsoft.com/office/drawing/2014/main" id="{83AE009F-D518-504C-927D-649E40EAE6D0}"/>
              </a:ext>
            </a:extLst>
          </p:cNvPr>
          <p:cNvSpPr txBox="1"/>
          <p:nvPr/>
        </p:nvSpPr>
        <p:spPr>
          <a:xfrm>
            <a:off x="1101012" y="3097763"/>
            <a:ext cx="184731" cy="369332"/>
          </a:xfrm>
          <a:prstGeom prst="rect">
            <a:avLst/>
          </a:prstGeom>
          <a:noFill/>
        </p:spPr>
        <p:txBody>
          <a:bodyPr wrap="none" rtlCol="0">
            <a:spAutoFit/>
          </a:bodyPr>
          <a:lstStyle/>
          <a:p>
            <a:endParaRPr lang="en-CN" dirty="0"/>
          </a:p>
        </p:txBody>
      </p:sp>
      <p:sp>
        <p:nvSpPr>
          <p:cNvPr id="15" name="TextBox 14">
            <a:extLst>
              <a:ext uri="{FF2B5EF4-FFF2-40B4-BE49-F238E27FC236}">
                <a16:creationId xmlns:a16="http://schemas.microsoft.com/office/drawing/2014/main" id="{169DBEEC-9CC5-9B4E-B8DA-41E205D7FEEC}"/>
              </a:ext>
            </a:extLst>
          </p:cNvPr>
          <p:cNvSpPr txBox="1"/>
          <p:nvPr/>
        </p:nvSpPr>
        <p:spPr>
          <a:xfrm>
            <a:off x="970384" y="3489649"/>
            <a:ext cx="184731" cy="369332"/>
          </a:xfrm>
          <a:prstGeom prst="rect">
            <a:avLst/>
          </a:prstGeom>
          <a:noFill/>
        </p:spPr>
        <p:txBody>
          <a:bodyPr wrap="none" rtlCol="0">
            <a:spAutoFit/>
          </a:bodyPr>
          <a:lstStyle/>
          <a:p>
            <a:endParaRPr lang="en-CN" dirty="0"/>
          </a:p>
        </p:txBody>
      </p:sp>
      <p:sp>
        <p:nvSpPr>
          <p:cNvPr id="4" name="TextBox 3">
            <a:extLst>
              <a:ext uri="{FF2B5EF4-FFF2-40B4-BE49-F238E27FC236}">
                <a16:creationId xmlns:a16="http://schemas.microsoft.com/office/drawing/2014/main" id="{A09F13F6-8364-A04F-A4EF-060216AB8038}"/>
              </a:ext>
            </a:extLst>
          </p:cNvPr>
          <p:cNvSpPr txBox="1"/>
          <p:nvPr/>
        </p:nvSpPr>
        <p:spPr>
          <a:xfrm>
            <a:off x="489811" y="1807421"/>
            <a:ext cx="6729727" cy="2243819"/>
          </a:xfrm>
          <a:prstGeom prst="rect">
            <a:avLst/>
          </a:prstGeom>
          <a:noFill/>
        </p:spPr>
        <p:txBody>
          <a:bodyPr wrap="none" rtlCol="0">
            <a:spAutoFit/>
          </a:bodyPr>
          <a:lstStyle/>
          <a:p>
            <a:pPr>
              <a:lnSpc>
                <a:spcPct val="150000"/>
              </a:lnSpc>
            </a:pPr>
            <a:r>
              <a:rPr lang="en-US" sz="2400" dirty="0">
                <a:latin typeface="Microsoft YaHei UI" panose="020B0503020204020204" pitchFamily="34" charset="-122"/>
                <a:ea typeface="Microsoft YaHei UI" panose="020B0503020204020204" pitchFamily="34" charset="-122"/>
              </a:rPr>
              <a:t>ASCII</a:t>
            </a:r>
            <a:r>
              <a:rPr lang="zh-CN" altLang="en-US" sz="2400" dirty="0">
                <a:latin typeface="Microsoft YaHei UI" panose="020B0503020204020204" pitchFamily="34" charset="-122"/>
                <a:ea typeface="Microsoft YaHei UI" panose="020B0503020204020204" pitchFamily="34" charset="-122"/>
              </a:rPr>
              <a:t>编码：</a:t>
            </a:r>
            <a:r>
              <a:rPr lang="zh-CN" altLang="en-US" sz="2400" dirty="0">
                <a:latin typeface="Microsoft YaHei UI" panose="020B0503020204020204" pitchFamily="34" charset="-122"/>
                <a:ea typeface="Microsoft YaHei UI" panose="020B0503020204020204" pitchFamily="34" charset="-122"/>
                <a:sym typeface="Wingdings" pitchFamily="2" charset="2"/>
              </a:rPr>
              <a:t>大小写英文字母，数字和一些符号</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sz="2400" dirty="0">
                <a:latin typeface="Microsoft YaHei UI" panose="020B0503020204020204" pitchFamily="34" charset="-122"/>
                <a:ea typeface="Microsoft YaHei UI" panose="020B0503020204020204" pitchFamily="34" charset="-122"/>
              </a:rPr>
              <a:t>GB2312</a:t>
            </a:r>
            <a:r>
              <a:rPr lang="zh-CN" altLang="en-US" sz="2400" dirty="0">
                <a:latin typeface="Microsoft YaHei UI" panose="020B0503020204020204" pitchFamily="34" charset="-122"/>
                <a:ea typeface="Microsoft YaHei UI" panose="020B0503020204020204" pitchFamily="34" charset="-122"/>
                <a:sym typeface="Wingdings" pitchFamily="2" charset="2"/>
              </a:rPr>
              <a:t>： </a:t>
            </a:r>
            <a:r>
              <a:rPr lang="en-US" altLang="zh-CN" sz="2400" dirty="0">
                <a:latin typeface="Microsoft YaHei UI" panose="020B0503020204020204" pitchFamily="34" charset="-122"/>
                <a:ea typeface="Microsoft YaHei UI" panose="020B0503020204020204" pitchFamily="34" charset="-122"/>
                <a:sym typeface="Wingdings" pitchFamily="2" charset="2"/>
              </a:rPr>
              <a:t>+</a:t>
            </a:r>
            <a:r>
              <a:rPr lang="zh-CN" altLang="en-US" sz="2400" dirty="0">
                <a:latin typeface="Microsoft YaHei UI" panose="020B0503020204020204" pitchFamily="34" charset="-122"/>
                <a:ea typeface="Microsoft YaHei UI" panose="020B0503020204020204" pitchFamily="34" charset="-122"/>
                <a:sym typeface="Wingdings" pitchFamily="2" charset="2"/>
              </a:rPr>
              <a:t>中文编码</a:t>
            </a:r>
            <a:endParaRPr lang="en-US" altLang="zh-CN" sz="2400" dirty="0">
              <a:latin typeface="Microsoft YaHei UI" panose="020B0503020204020204" pitchFamily="34" charset="-122"/>
              <a:ea typeface="Microsoft YaHei UI" panose="020B0503020204020204" pitchFamily="34" charset="-122"/>
              <a:sym typeface="Wingdings" pitchFamily="2" charset="2"/>
            </a:endParaRPr>
          </a:p>
          <a:p>
            <a:pPr>
              <a:lnSpc>
                <a:spcPct val="150000"/>
              </a:lnSpc>
            </a:pPr>
            <a:r>
              <a:rPr lang="en-US" sz="2400" dirty="0">
                <a:latin typeface="Microsoft YaHei UI" panose="020B0503020204020204" pitchFamily="34" charset="-122"/>
                <a:ea typeface="Microsoft YaHei UI" panose="020B0503020204020204" pitchFamily="34" charset="-122"/>
              </a:rPr>
              <a:t>Unicode</a:t>
            </a:r>
            <a:r>
              <a:rPr lang="zh-CN" altLang="en-US" sz="2400" dirty="0">
                <a:latin typeface="Microsoft YaHei UI" panose="020B0503020204020204" pitchFamily="34" charset="-122"/>
                <a:ea typeface="Microsoft YaHei UI" panose="020B0503020204020204" pitchFamily="34" charset="-122"/>
              </a:rPr>
              <a:t>字符集： 所有语言都统一到一套编码里</a:t>
            </a:r>
            <a:endParaRPr lang="en-US"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UTF-8</a:t>
            </a:r>
            <a:r>
              <a:rPr lang="zh-CN" altLang="en-US" sz="2400" dirty="0">
                <a:latin typeface="Microsoft YaHei UI" panose="020B0503020204020204" pitchFamily="34" charset="-122"/>
                <a:ea typeface="Microsoft YaHei UI" panose="020B0503020204020204" pitchFamily="34" charset="-122"/>
              </a:rPr>
              <a:t>编码：可变长编码，适配</a:t>
            </a:r>
            <a:r>
              <a:rPr lang="en-US" altLang="zh-CN" sz="2400" dirty="0">
                <a:latin typeface="Microsoft YaHei UI" panose="020B0503020204020204" pitchFamily="34" charset="-122"/>
                <a:ea typeface="Microsoft YaHei UI" panose="020B0503020204020204" pitchFamily="34" charset="-122"/>
              </a:rPr>
              <a:t>ASCII</a:t>
            </a:r>
            <a:r>
              <a:rPr lang="zh-CN" altLang="en-US" sz="2400" dirty="0">
                <a:latin typeface="Microsoft YaHei UI" panose="020B0503020204020204" pitchFamily="34" charset="-122"/>
                <a:ea typeface="Microsoft YaHei UI" panose="020B0503020204020204" pitchFamily="34" charset="-122"/>
              </a:rPr>
              <a:t>编码</a:t>
            </a:r>
            <a:endParaRPr lang="en-CN" sz="2400" dirty="0">
              <a:latin typeface="Microsoft YaHei UI" panose="020B0503020204020204" pitchFamily="34" charset="-122"/>
              <a:ea typeface="Microsoft YaHei UI" panose="020B0503020204020204" pitchFamily="34" charset="-122"/>
            </a:endParaRPr>
          </a:p>
        </p:txBody>
      </p:sp>
      <p:pic>
        <p:nvPicPr>
          <p:cNvPr id="16" name="Picture 15" descr="A screenshot of a cell phone&#10;&#10;Description automatically generated">
            <a:extLst>
              <a:ext uri="{FF2B5EF4-FFF2-40B4-BE49-F238E27FC236}">
                <a16:creationId xmlns:a16="http://schemas.microsoft.com/office/drawing/2014/main" id="{FB9DC48F-C5D4-344F-B3DE-738B3C8BB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2168" y="874303"/>
            <a:ext cx="2719411" cy="2514173"/>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22F369A8-399D-8D46-8368-3880B570B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4864" y="3489649"/>
            <a:ext cx="2947511" cy="2494048"/>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4FB81B8A-2EF5-B345-A54B-60E38E52FD22}"/>
              </a:ext>
            </a:extLst>
          </p:cNvPr>
          <p:cNvPicPr>
            <a:picLocks noChangeAspect="1"/>
          </p:cNvPicPr>
          <p:nvPr/>
        </p:nvPicPr>
        <p:blipFill rotWithShape="1">
          <a:blip r:embed="rId6">
            <a:extLst>
              <a:ext uri="{28A0092B-C50C-407E-A947-70E740481C1C}">
                <a14:useLocalDpi xmlns:a14="http://schemas.microsoft.com/office/drawing/2010/main" val="0"/>
              </a:ext>
            </a:extLst>
          </a:blip>
          <a:srcRect r="22122"/>
          <a:stretch/>
        </p:blipFill>
        <p:spPr>
          <a:xfrm>
            <a:off x="532997" y="4448653"/>
            <a:ext cx="8232892" cy="1501834"/>
          </a:xfrm>
          <a:prstGeom prst="rect">
            <a:avLst/>
          </a:prstGeom>
        </p:spPr>
      </p:pic>
    </p:spTree>
    <p:extLst>
      <p:ext uri="{BB962C8B-B14F-4D97-AF65-F5344CB8AC3E}">
        <p14:creationId xmlns:p14="http://schemas.microsoft.com/office/powerpoint/2010/main" val="3248869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3</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28</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8321252" cy="1566711"/>
          </a:xfrm>
          <a:prstGeom prst="rect">
            <a:avLst/>
          </a:prstGeom>
          <a:noFill/>
        </p:spPr>
        <p:txBody>
          <a:bodyPr wrap="none" rtlCol="0">
            <a:spAutoFit/>
          </a:bodyPr>
          <a:lstStyle/>
          <a:p>
            <a:r>
              <a:rPr lang="en-US" altLang="zh-CN" sz="2800" dirty="0">
                <a:solidFill>
                  <a:srgbClr val="00B050"/>
                </a:solidFill>
                <a:latin typeface="Microsoft YaHei UI" panose="020B0503020204020204" pitchFamily="34" charset="-122"/>
                <a:ea typeface="Microsoft YaHei UI" panose="020B0503020204020204" pitchFamily="34" charset="-122"/>
              </a:rPr>
              <a:t>Python</a:t>
            </a:r>
            <a:r>
              <a:rPr lang="zh-CN" altLang="en-US" sz="2800" dirty="0">
                <a:solidFill>
                  <a:srgbClr val="00B050"/>
                </a:solidFill>
                <a:latin typeface="Microsoft YaHei UI" panose="020B0503020204020204" pitchFamily="34" charset="-122"/>
                <a:ea typeface="Microsoft YaHei UI" panose="020B0503020204020204" pitchFamily="34" charset="-122"/>
              </a:rPr>
              <a:t> 字符编码</a:t>
            </a:r>
            <a:r>
              <a:rPr lang="zh-CN" altLang="en-US" sz="2400" dirty="0">
                <a:solidFill>
                  <a:schemeClr val="tx1">
                    <a:lumMod val="50000"/>
                    <a:lumOff val="50000"/>
                  </a:schemeClr>
                </a:solidFill>
                <a:latin typeface="Microsoft YaHei UI" panose="020B0503020204020204" pitchFamily="34" charset="-122"/>
                <a:ea typeface="Microsoft YaHei UI" panose="020B0503020204020204" pitchFamily="34" charset="-122"/>
                <a:sym typeface="Wingdings" pitchFamily="2" charset="2"/>
              </a:rPr>
              <a:t>（</a:t>
            </a:r>
            <a:r>
              <a:rPr lang="en-US" altLang="zh-CN" sz="2400" dirty="0">
                <a:solidFill>
                  <a:schemeClr val="tx1">
                    <a:lumMod val="50000"/>
                    <a:lumOff val="50000"/>
                  </a:schemeClr>
                </a:solidFill>
                <a:latin typeface="Microsoft YaHei UI" panose="020B0503020204020204" pitchFamily="34" charset="-122"/>
                <a:ea typeface="Microsoft YaHei UI" panose="020B0503020204020204" pitchFamily="34" charset="-122"/>
                <a:sym typeface="Wingdings" pitchFamily="2" charset="2"/>
              </a:rPr>
              <a:t>Unicode</a:t>
            </a:r>
            <a:r>
              <a:rPr lang="zh-CN" altLang="en-US" sz="2400" dirty="0">
                <a:solidFill>
                  <a:schemeClr val="tx1">
                    <a:lumMod val="50000"/>
                    <a:lumOff val="50000"/>
                  </a:schemeClr>
                </a:solidFill>
                <a:latin typeface="Microsoft YaHei UI" panose="020B0503020204020204" pitchFamily="34" charset="-122"/>
                <a:ea typeface="Microsoft YaHei UI" panose="020B0503020204020204" pitchFamily="34" charset="-122"/>
                <a:sym typeface="Wingdings" pitchFamily="2" charset="2"/>
              </a:rPr>
              <a:t>）</a:t>
            </a:r>
            <a:endParaRPr lang="en-US" altLang="zh-CN" sz="2400" dirty="0">
              <a:solidFill>
                <a:schemeClr val="tx1">
                  <a:lumMod val="50000"/>
                  <a:lumOff val="50000"/>
                </a:schemeClr>
              </a:solidFill>
              <a:latin typeface="Microsoft YaHei UI" panose="020B0503020204020204" pitchFamily="34" charset="-122"/>
              <a:ea typeface="Microsoft YaHei UI" panose="020B0503020204020204" pitchFamily="34" charset="-122"/>
              <a:sym typeface="Wingdings" pitchFamily="2" charset="2"/>
            </a:endParaRPr>
          </a:p>
          <a:p>
            <a:pPr marL="342900" indent="-342900">
              <a:lnSpc>
                <a:spcPct val="150000"/>
              </a:lnSpc>
              <a:buFont typeface="Arial" panose="020B0604020202020204" pitchFamily="34" charset="0"/>
              <a:buChar char="•"/>
            </a:pPr>
            <a:r>
              <a:rPr lang="en-US" sz="2400" dirty="0" err="1">
                <a:latin typeface="Microsoft YaHei UI" panose="020B0503020204020204" pitchFamily="34" charset="-122"/>
                <a:ea typeface="Microsoft YaHei UI" panose="020B0503020204020204" pitchFamily="34" charset="-122"/>
              </a:rPr>
              <a:t>ord</a:t>
            </a:r>
            <a:r>
              <a:rPr lang="en-US"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函数获取字符的整数表示：</a:t>
            </a:r>
            <a:r>
              <a:rPr lang="en-US" sz="2400" dirty="0" err="1">
                <a:latin typeface="Microsoft YaHei UI" panose="020B0503020204020204" pitchFamily="34" charset="-122"/>
                <a:ea typeface="Microsoft YaHei UI" panose="020B0503020204020204" pitchFamily="34" charset="-122"/>
              </a:rPr>
              <a:t>ord</a:t>
            </a:r>
            <a:r>
              <a:rPr lang="en-US" sz="2400" dirty="0">
                <a:latin typeface="Microsoft YaHei UI" panose="020B0503020204020204" pitchFamily="34" charset="-122"/>
                <a:ea typeface="Microsoft YaHei UI" panose="020B0503020204020204" pitchFamily="34" charset="-122"/>
              </a:rPr>
              <a:t>('A')</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err="1">
                <a:latin typeface="Microsoft YaHei UI" panose="020B0503020204020204" pitchFamily="34" charset="-122"/>
                <a:ea typeface="Microsoft YaHei UI" panose="020B0503020204020204" pitchFamily="34" charset="-122"/>
              </a:rPr>
              <a:t>ord</a:t>
            </a:r>
            <a:r>
              <a:rPr lang="en-US" altLang="zh-CN" sz="2400" dirty="0">
                <a:latin typeface="Microsoft YaHei UI" panose="020B0503020204020204" pitchFamily="34" charset="-122"/>
                <a:ea typeface="Microsoft YaHei UI" panose="020B0503020204020204" pitchFamily="34" charset="-122"/>
              </a:rPr>
              <a:t>(</a:t>
            </a:r>
            <a:r>
              <a:rPr lang="en-US" sz="2400" dirty="0">
                <a:latin typeface="Microsoft YaHei UI" panose="020B0503020204020204" pitchFamily="34" charset="-122"/>
                <a:ea typeface="Microsoft YaHei UI" panose="020B0503020204020204" pitchFamily="34" charset="-122"/>
              </a:rPr>
              <a:t>'</a:t>
            </a:r>
            <a:r>
              <a:rPr lang="en-US" sz="2400" dirty="0" err="1">
                <a:latin typeface="Microsoft YaHei UI" panose="020B0503020204020204" pitchFamily="34" charset="-122"/>
                <a:ea typeface="Microsoft YaHei UI" panose="020B0503020204020204" pitchFamily="34" charset="-122"/>
              </a:rPr>
              <a:t>zhong</a:t>
            </a:r>
            <a:r>
              <a:rPr 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endParaRPr lang="en-US" altLang="zh-CN" sz="2400" dirty="0">
              <a:solidFill>
                <a:schemeClr val="tx1">
                  <a:lumMod val="50000"/>
                  <a:lumOff val="50000"/>
                </a:schemeClr>
              </a:solidFill>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en-US" sz="2400" dirty="0" err="1">
                <a:latin typeface="Microsoft YaHei UI" panose="020B0503020204020204" pitchFamily="34" charset="-122"/>
                <a:ea typeface="Microsoft YaHei UI" panose="020B0503020204020204" pitchFamily="34" charset="-122"/>
              </a:rPr>
              <a:t>chr</a:t>
            </a:r>
            <a:r>
              <a:rPr lang="en-US"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函数把编码转换为对应的字符：</a:t>
            </a:r>
            <a:r>
              <a:rPr lang="en-US" sz="2400" dirty="0" err="1">
                <a:latin typeface="Microsoft YaHei UI" panose="020B0503020204020204" pitchFamily="34" charset="-122"/>
                <a:ea typeface="Microsoft YaHei UI" panose="020B0503020204020204" pitchFamily="34" charset="-122"/>
              </a:rPr>
              <a:t>chr</a:t>
            </a:r>
            <a:r>
              <a:rPr lang="en-US" sz="2400" dirty="0">
                <a:latin typeface="Microsoft YaHei UI" panose="020B0503020204020204" pitchFamily="34" charset="-122"/>
                <a:ea typeface="Microsoft YaHei UI" panose="020B0503020204020204" pitchFamily="34" charset="-122"/>
              </a:rPr>
              <a:t>(66)</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err="1">
                <a:latin typeface="Microsoft YaHei UI" panose="020B0503020204020204" pitchFamily="34" charset="-122"/>
                <a:ea typeface="Microsoft YaHei UI" panose="020B0503020204020204" pitchFamily="34" charset="-122"/>
              </a:rPr>
              <a:t>chr</a:t>
            </a:r>
            <a:r>
              <a:rPr lang="en-US" sz="2400" dirty="0">
                <a:latin typeface="Microsoft YaHei UI" panose="020B0503020204020204" pitchFamily="34" charset="-122"/>
                <a:ea typeface="Microsoft YaHei UI" panose="020B0503020204020204" pitchFamily="34" charset="-122"/>
              </a:rPr>
              <a:t>(25991)</a:t>
            </a:r>
            <a:endParaRPr lang="zh-CN" altLang="en-CN" sz="2400" dirty="0">
              <a:solidFill>
                <a:schemeClr val="tx1">
                  <a:lumMod val="50000"/>
                  <a:lumOff val="50000"/>
                </a:schemeClr>
              </a:solidFill>
              <a:latin typeface="Microsoft YaHei UI" panose="020B0503020204020204" pitchFamily="34" charset="-122"/>
              <a:ea typeface="Microsoft YaHei UI" panose="020B0503020204020204" pitchFamily="34" charset="-122"/>
            </a:endParaRPr>
          </a:p>
        </p:txBody>
      </p:sp>
      <p:sp>
        <p:nvSpPr>
          <p:cNvPr id="7" name="TextBox 6">
            <a:extLst>
              <a:ext uri="{FF2B5EF4-FFF2-40B4-BE49-F238E27FC236}">
                <a16:creationId xmlns:a16="http://schemas.microsoft.com/office/drawing/2014/main" id="{83AE009F-D518-504C-927D-649E40EAE6D0}"/>
              </a:ext>
            </a:extLst>
          </p:cNvPr>
          <p:cNvSpPr txBox="1"/>
          <p:nvPr/>
        </p:nvSpPr>
        <p:spPr>
          <a:xfrm>
            <a:off x="1101012" y="3097763"/>
            <a:ext cx="184731" cy="369332"/>
          </a:xfrm>
          <a:prstGeom prst="rect">
            <a:avLst/>
          </a:prstGeom>
          <a:noFill/>
        </p:spPr>
        <p:txBody>
          <a:bodyPr wrap="none" rtlCol="0">
            <a:spAutoFit/>
          </a:bodyPr>
          <a:lstStyle/>
          <a:p>
            <a:endParaRPr lang="en-CN" dirty="0"/>
          </a:p>
        </p:txBody>
      </p:sp>
      <p:sp>
        <p:nvSpPr>
          <p:cNvPr id="15" name="TextBox 14">
            <a:extLst>
              <a:ext uri="{FF2B5EF4-FFF2-40B4-BE49-F238E27FC236}">
                <a16:creationId xmlns:a16="http://schemas.microsoft.com/office/drawing/2014/main" id="{169DBEEC-9CC5-9B4E-B8DA-41E205D7FEEC}"/>
              </a:ext>
            </a:extLst>
          </p:cNvPr>
          <p:cNvSpPr txBox="1"/>
          <p:nvPr/>
        </p:nvSpPr>
        <p:spPr>
          <a:xfrm>
            <a:off x="970384" y="3489649"/>
            <a:ext cx="184731" cy="369332"/>
          </a:xfrm>
          <a:prstGeom prst="rect">
            <a:avLst/>
          </a:prstGeom>
          <a:noFill/>
        </p:spPr>
        <p:txBody>
          <a:bodyPr wrap="none" rtlCol="0">
            <a:spAutoFit/>
          </a:bodyPr>
          <a:lstStyle/>
          <a:p>
            <a:endParaRPr lang="en-CN" dirty="0"/>
          </a:p>
        </p:txBody>
      </p:sp>
      <p:sp>
        <p:nvSpPr>
          <p:cNvPr id="6" name="TextBox 5">
            <a:extLst>
              <a:ext uri="{FF2B5EF4-FFF2-40B4-BE49-F238E27FC236}">
                <a16:creationId xmlns:a16="http://schemas.microsoft.com/office/drawing/2014/main" id="{67FD0145-7D7C-A543-9F07-18CBFFF1799B}"/>
              </a:ext>
            </a:extLst>
          </p:cNvPr>
          <p:cNvSpPr txBox="1"/>
          <p:nvPr/>
        </p:nvSpPr>
        <p:spPr>
          <a:xfrm>
            <a:off x="532997" y="2472714"/>
            <a:ext cx="10089586" cy="663387"/>
          </a:xfrm>
          <a:prstGeom prst="rect">
            <a:avLst/>
          </a:prstGeom>
          <a:noFill/>
        </p:spPr>
        <p:txBody>
          <a:bodyPr wrap="square" rtlCol="0">
            <a:spAutoFit/>
          </a:bodyPr>
          <a:lstStyle/>
          <a:p>
            <a:pPr>
              <a:lnSpc>
                <a:spcPct val="150000"/>
              </a:lnSpc>
            </a:pPr>
            <a:r>
              <a:rPr lang="zh-CN" altLang="en-CN" sz="2800" dirty="0">
                <a:solidFill>
                  <a:srgbClr val="00B050"/>
                </a:solidFill>
                <a:latin typeface="Microsoft YaHei UI" panose="020B0503020204020204" pitchFamily="34" charset="-122"/>
                <a:ea typeface="Microsoft YaHei UI" panose="020B0503020204020204" pitchFamily="34" charset="-122"/>
              </a:rPr>
              <a:t>字符串</a:t>
            </a:r>
            <a:r>
              <a:rPr lang="zh-CN" altLang="en-US" sz="2800" dirty="0">
                <a:solidFill>
                  <a:srgbClr val="00B050"/>
                </a:solidFill>
                <a:latin typeface="Microsoft YaHei UI" panose="020B0503020204020204" pitchFamily="34" charset="-122"/>
                <a:ea typeface="Microsoft YaHei UI" panose="020B0503020204020204" pitchFamily="34" charset="-122"/>
              </a:rPr>
              <a:t>类型 </a:t>
            </a:r>
            <a:r>
              <a:rPr lang="en-US" altLang="zh-CN" sz="2800" dirty="0">
                <a:solidFill>
                  <a:srgbClr val="00B050"/>
                </a:solidFill>
                <a:latin typeface="Microsoft YaHei UI" panose="020B0503020204020204" pitchFamily="34" charset="-122"/>
                <a:ea typeface="Microsoft YaHei UI" panose="020B0503020204020204" pitchFamily="34" charset="-122"/>
              </a:rPr>
              <a:t>(str)</a:t>
            </a:r>
            <a:r>
              <a:rPr lang="zh-CN" altLang="en-US" sz="2800" dirty="0">
                <a:solidFill>
                  <a:srgbClr val="00B050"/>
                </a:solidFill>
                <a:latin typeface="Microsoft YaHei UI" panose="020B0503020204020204" pitchFamily="34" charset="-122"/>
                <a:ea typeface="Microsoft YaHei UI" panose="020B0503020204020204" pitchFamily="34" charset="-122"/>
              </a:rPr>
              <a:t> 和字节类型 </a:t>
            </a:r>
            <a:r>
              <a:rPr lang="en-US" altLang="zh-CN" sz="2800" dirty="0">
                <a:solidFill>
                  <a:srgbClr val="00B050"/>
                </a:solidFill>
                <a:latin typeface="Microsoft YaHei UI" panose="020B0503020204020204" pitchFamily="34" charset="-122"/>
                <a:ea typeface="Microsoft YaHei UI" panose="020B0503020204020204" pitchFamily="34" charset="-122"/>
              </a:rPr>
              <a:t>(byte)</a:t>
            </a:r>
          </a:p>
        </p:txBody>
      </p:sp>
      <p:sp>
        <p:nvSpPr>
          <p:cNvPr id="9" name="TextBox 8">
            <a:extLst>
              <a:ext uri="{FF2B5EF4-FFF2-40B4-BE49-F238E27FC236}">
                <a16:creationId xmlns:a16="http://schemas.microsoft.com/office/drawing/2014/main" id="{74FEA628-4313-1944-8C2A-7CAAA8A06560}"/>
              </a:ext>
            </a:extLst>
          </p:cNvPr>
          <p:cNvSpPr txBox="1"/>
          <p:nvPr/>
        </p:nvSpPr>
        <p:spPr>
          <a:xfrm>
            <a:off x="532997" y="3271834"/>
            <a:ext cx="9971543" cy="33518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Microsoft YaHei UI" panose="020B0503020204020204" pitchFamily="34" charset="-122"/>
                <a:ea typeface="Microsoft YaHei UI" panose="020B0503020204020204" pitchFamily="34" charset="-122"/>
              </a:rPr>
              <a:t>'ABC'</a:t>
            </a:r>
            <a:r>
              <a:rPr lang="zh-CN" altLang="en-US" sz="2400" dirty="0">
                <a:latin typeface="Microsoft YaHei UI" panose="020B0503020204020204" pitchFamily="34" charset="-122"/>
                <a:ea typeface="Microsoft YaHei UI" panose="020B0503020204020204" pitchFamily="34" charset="-122"/>
              </a:rPr>
              <a:t>和</a:t>
            </a:r>
            <a:r>
              <a:rPr lang="en-US" sz="2400" dirty="0" err="1">
                <a:latin typeface="Microsoft YaHei UI" panose="020B0503020204020204" pitchFamily="34" charset="-122"/>
                <a:ea typeface="Microsoft YaHei UI" panose="020B0503020204020204" pitchFamily="34" charset="-122"/>
              </a:rPr>
              <a:t>b'ABC</a:t>
            </a:r>
            <a:r>
              <a:rPr lang="en-US"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的差异者是</a:t>
            </a:r>
            <a:r>
              <a:rPr lang="en-US" sz="2400" dirty="0">
                <a:latin typeface="Microsoft YaHei UI" panose="020B0503020204020204" pitchFamily="34" charset="-122"/>
                <a:ea typeface="Microsoft YaHei UI" panose="020B0503020204020204" pitchFamily="34" charset="-122"/>
              </a:rPr>
              <a:t>str，</a:t>
            </a:r>
            <a:r>
              <a:rPr lang="zh-CN" altLang="en-US" sz="2400" dirty="0">
                <a:latin typeface="Microsoft YaHei UI" panose="020B0503020204020204" pitchFamily="34" charset="-122"/>
                <a:ea typeface="Microsoft YaHei UI" panose="020B0503020204020204" pitchFamily="34" charset="-122"/>
              </a:rPr>
              <a:t>后者虽然内容显示得和前者一样，但</a:t>
            </a:r>
            <a:r>
              <a:rPr lang="en-US" sz="2400" dirty="0">
                <a:latin typeface="Microsoft YaHei UI" panose="020B0503020204020204" pitchFamily="34" charset="-122"/>
                <a:ea typeface="Microsoft YaHei UI" panose="020B0503020204020204" pitchFamily="34" charset="-122"/>
              </a:rPr>
              <a:t>bytes</a:t>
            </a:r>
            <a:r>
              <a:rPr lang="zh-CN" altLang="en-US" sz="2400" dirty="0">
                <a:latin typeface="Microsoft YaHei UI" panose="020B0503020204020204" pitchFamily="34" charset="-122"/>
                <a:ea typeface="Microsoft YaHei UI" panose="020B0503020204020204" pitchFamily="34" charset="-122"/>
              </a:rPr>
              <a:t>的每个字符都只占用一个字节</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50000"/>
              </a:lnSpc>
              <a:buFont typeface="Courier New" panose="02070309020205020404" pitchFamily="49" charset="0"/>
              <a:buChar char="o"/>
            </a:pPr>
            <a:r>
              <a:rPr lang="en-US" sz="2400" dirty="0">
                <a:latin typeface="Microsoft YaHei UI" panose="020B0503020204020204" pitchFamily="34" charset="-122"/>
                <a:ea typeface="Microsoft YaHei UI" panose="020B0503020204020204" pitchFamily="34" charset="-122"/>
              </a:rPr>
              <a:t>&gt;&gt;&gt; '</a:t>
            </a:r>
            <a:r>
              <a:rPr lang="en-US" sz="2400" dirty="0" err="1">
                <a:latin typeface="Microsoft YaHei UI" panose="020B0503020204020204" pitchFamily="34" charset="-122"/>
                <a:ea typeface="Microsoft YaHei UI" panose="020B0503020204020204" pitchFamily="34" charset="-122"/>
              </a:rPr>
              <a:t>ABC'.encode</a:t>
            </a:r>
            <a:r>
              <a:rPr lang="en-US" sz="2400" dirty="0">
                <a:latin typeface="Microsoft YaHei UI" panose="020B0503020204020204" pitchFamily="34" charset="-122"/>
                <a:ea typeface="Microsoft YaHei UI" panose="020B0503020204020204" pitchFamily="34" charset="-122"/>
              </a:rPr>
              <a:t>('ascii')</a:t>
            </a:r>
          </a:p>
          <a:p>
            <a:pPr marL="800100" lvl="1" indent="-342900">
              <a:lnSpc>
                <a:spcPct val="150000"/>
              </a:lnSpc>
              <a:buFont typeface="Courier New" panose="02070309020205020404" pitchFamily="49" charset="0"/>
              <a:buChar char="o"/>
            </a:pPr>
            <a:r>
              <a:rPr lang="en-US" altLang="zh-CN" sz="2400" dirty="0">
                <a:latin typeface="Microsoft YaHei UI" panose="020B0503020204020204" pitchFamily="34" charset="-122"/>
                <a:ea typeface="Microsoft YaHei UI" panose="020B0503020204020204" pitchFamily="34" charset="-122"/>
              </a:rPr>
              <a:t>&gt;&gt;&gt; '</a:t>
            </a:r>
            <a:r>
              <a:rPr lang="zh-CN" altLang="en-US" sz="2400" dirty="0">
                <a:latin typeface="Microsoft YaHei UI" panose="020B0503020204020204" pitchFamily="34" charset="-122"/>
                <a:ea typeface="Microsoft YaHei UI" panose="020B0503020204020204" pitchFamily="34" charset="-122"/>
              </a:rPr>
              <a:t>中文</a:t>
            </a:r>
            <a:r>
              <a:rPr lang="en-US" altLang="zh-CN" sz="2400" dirty="0">
                <a:latin typeface="Microsoft YaHei UI" panose="020B0503020204020204" pitchFamily="34" charset="-122"/>
                <a:ea typeface="Microsoft YaHei UI" panose="020B0503020204020204" pitchFamily="34" charset="-122"/>
              </a:rPr>
              <a:t>'.</a:t>
            </a:r>
            <a:r>
              <a:rPr lang="en-US" sz="2400" dirty="0">
                <a:latin typeface="Microsoft YaHei UI" panose="020B0503020204020204" pitchFamily="34" charset="-122"/>
                <a:ea typeface="Microsoft YaHei UI" panose="020B0503020204020204" pitchFamily="34" charset="-122"/>
              </a:rPr>
              <a:t>encode('utf-8')</a:t>
            </a:r>
          </a:p>
          <a:p>
            <a:pPr marL="800100" lvl="1" indent="-342900">
              <a:lnSpc>
                <a:spcPct val="150000"/>
              </a:lnSpc>
              <a:buFont typeface="Courier New" panose="02070309020205020404" pitchFamily="49" charset="0"/>
              <a:buChar char="o"/>
            </a:pPr>
            <a:r>
              <a:rPr lang="en-US" altLang="zh-CN" sz="2400" dirty="0">
                <a:latin typeface="Microsoft YaHei UI" panose="020B0503020204020204" pitchFamily="34" charset="-122"/>
                <a:ea typeface="Microsoft YaHei UI" panose="020B0503020204020204" pitchFamily="34" charset="-122"/>
              </a:rPr>
              <a:t>&gt;&gt;&gt; '</a:t>
            </a:r>
            <a:r>
              <a:rPr lang="zh-CN" altLang="en-US" sz="2400" dirty="0">
                <a:latin typeface="Microsoft YaHei UI" panose="020B0503020204020204" pitchFamily="34" charset="-122"/>
                <a:ea typeface="Microsoft YaHei UI" panose="020B0503020204020204" pitchFamily="34" charset="-122"/>
              </a:rPr>
              <a:t>中文</a:t>
            </a:r>
            <a:r>
              <a:rPr lang="en-US" altLang="zh-CN" sz="2400" dirty="0">
                <a:latin typeface="Microsoft YaHei UI" panose="020B0503020204020204" pitchFamily="34" charset="-122"/>
                <a:ea typeface="Microsoft YaHei UI" panose="020B0503020204020204" pitchFamily="34" charset="-122"/>
              </a:rPr>
              <a:t>'.</a:t>
            </a:r>
            <a:r>
              <a:rPr lang="en-US" sz="2400" dirty="0">
                <a:latin typeface="Microsoft YaHei UI" panose="020B0503020204020204" pitchFamily="34" charset="-122"/>
                <a:ea typeface="Microsoft YaHei UI" panose="020B0503020204020204" pitchFamily="34" charset="-122"/>
              </a:rPr>
              <a:t>encode('ascii’)</a:t>
            </a:r>
          </a:p>
          <a:p>
            <a:pPr marL="800100" lvl="1" indent="-342900">
              <a:lnSpc>
                <a:spcPct val="150000"/>
              </a:lnSpc>
              <a:buFont typeface="Courier New" panose="02070309020205020404" pitchFamily="49" charset="0"/>
              <a:buChar char="o"/>
            </a:pPr>
            <a:r>
              <a:rPr lang="en-US" sz="2400" dirty="0">
                <a:latin typeface="Microsoft YaHei UI" panose="020B0503020204020204" pitchFamily="34" charset="-122"/>
                <a:ea typeface="Microsoft YaHei UI" panose="020B0503020204020204" pitchFamily="34" charset="-122"/>
              </a:rPr>
              <a:t>&gt;&gt;&gt; b'\xe4\xb8\</a:t>
            </a:r>
            <a:r>
              <a:rPr lang="en-US" sz="2400" dirty="0" err="1">
                <a:latin typeface="Microsoft YaHei UI" panose="020B0503020204020204" pitchFamily="34" charset="-122"/>
                <a:ea typeface="Microsoft YaHei UI" panose="020B0503020204020204" pitchFamily="34" charset="-122"/>
              </a:rPr>
              <a:t>xad</a:t>
            </a:r>
            <a:r>
              <a:rPr lang="en-US" sz="2400" dirty="0">
                <a:latin typeface="Microsoft YaHei UI" panose="020B0503020204020204" pitchFamily="34" charset="-122"/>
                <a:ea typeface="Microsoft YaHei UI" panose="020B0503020204020204" pitchFamily="34" charset="-122"/>
              </a:rPr>
              <a:t>\xe6\x96\x87'.decode('utf-8')</a:t>
            </a:r>
            <a:endParaRPr lang="en-CN"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84535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64401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字符串函数</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29</a:t>
            </a:fld>
            <a:endParaRPr lang="zh-CN" altLang="en-US"/>
          </a:p>
        </p:txBody>
      </p:sp>
      <p:sp>
        <p:nvSpPr>
          <p:cNvPr id="7" name="TextBox 6">
            <a:extLst>
              <a:ext uri="{FF2B5EF4-FFF2-40B4-BE49-F238E27FC236}">
                <a16:creationId xmlns:a16="http://schemas.microsoft.com/office/drawing/2014/main" id="{83AE009F-D518-504C-927D-649E40EAE6D0}"/>
              </a:ext>
            </a:extLst>
          </p:cNvPr>
          <p:cNvSpPr txBox="1"/>
          <p:nvPr/>
        </p:nvSpPr>
        <p:spPr>
          <a:xfrm>
            <a:off x="1101012" y="3097763"/>
            <a:ext cx="184731" cy="369332"/>
          </a:xfrm>
          <a:prstGeom prst="rect">
            <a:avLst/>
          </a:prstGeom>
          <a:noFill/>
        </p:spPr>
        <p:txBody>
          <a:bodyPr wrap="none" rtlCol="0">
            <a:spAutoFit/>
          </a:bodyPr>
          <a:lstStyle/>
          <a:p>
            <a:endParaRPr lang="en-CN" dirty="0"/>
          </a:p>
        </p:txBody>
      </p:sp>
      <p:sp>
        <p:nvSpPr>
          <p:cNvPr id="15" name="TextBox 14">
            <a:extLst>
              <a:ext uri="{FF2B5EF4-FFF2-40B4-BE49-F238E27FC236}">
                <a16:creationId xmlns:a16="http://schemas.microsoft.com/office/drawing/2014/main" id="{169DBEEC-9CC5-9B4E-B8DA-41E205D7FEEC}"/>
              </a:ext>
            </a:extLst>
          </p:cNvPr>
          <p:cNvSpPr txBox="1"/>
          <p:nvPr/>
        </p:nvSpPr>
        <p:spPr>
          <a:xfrm>
            <a:off x="970384" y="3489649"/>
            <a:ext cx="184731" cy="369332"/>
          </a:xfrm>
          <a:prstGeom prst="rect">
            <a:avLst/>
          </a:prstGeom>
          <a:noFill/>
        </p:spPr>
        <p:txBody>
          <a:bodyPr wrap="none" rtlCol="0">
            <a:spAutoFit/>
          </a:bodyPr>
          <a:lstStyle/>
          <a:p>
            <a:endParaRPr lang="en-CN" dirty="0"/>
          </a:p>
        </p:txBody>
      </p:sp>
      <p:sp>
        <p:nvSpPr>
          <p:cNvPr id="8" name="TextBox 7">
            <a:extLst>
              <a:ext uri="{FF2B5EF4-FFF2-40B4-BE49-F238E27FC236}">
                <a16:creationId xmlns:a16="http://schemas.microsoft.com/office/drawing/2014/main" id="{CDB8B833-DE44-0E4C-94C3-EF3B15DFE703}"/>
              </a:ext>
            </a:extLst>
          </p:cNvPr>
          <p:cNvSpPr txBox="1"/>
          <p:nvPr/>
        </p:nvSpPr>
        <p:spPr>
          <a:xfrm>
            <a:off x="701167" y="1221159"/>
            <a:ext cx="9754593" cy="3360022"/>
          </a:xfrm>
          <a:prstGeom prst="rect">
            <a:avLst/>
          </a:prstGeom>
          <a:noFill/>
        </p:spPr>
        <p:txBody>
          <a:bodyPr wrap="none" rtlCol="0">
            <a:spAutoFit/>
          </a:bodyPr>
          <a:lstStyle/>
          <a:p>
            <a:pPr>
              <a:lnSpc>
                <a:spcPct val="150000"/>
              </a:lnSpc>
            </a:pPr>
            <a:r>
              <a:rPr lang="zh-CN" altLang="en-US" sz="2400" dirty="0">
                <a:solidFill>
                  <a:srgbClr val="00B050"/>
                </a:solidFill>
                <a:latin typeface="微软雅黑" panose="020B0503020204020204" pitchFamily="34" charset="-122"/>
                <a:ea typeface="微软雅黑" panose="020B0503020204020204" pitchFamily="34" charset="-122"/>
              </a:rPr>
              <a:t>字符串长度</a:t>
            </a: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sz="2400" dirty="0" err="1"/>
              <a:t>len</a:t>
            </a:r>
            <a:r>
              <a:rPr lang="en-US" sz="2400" dirty="0"/>
              <a:t>()</a:t>
            </a:r>
            <a:r>
              <a:rPr lang="zh-CN" altLang="en-US" sz="2400" dirty="0"/>
              <a:t>函数计算的是</a:t>
            </a:r>
            <a:r>
              <a:rPr lang="en-US" sz="2400" dirty="0"/>
              <a:t>str</a:t>
            </a:r>
            <a:r>
              <a:rPr lang="zh-CN" altLang="en-US" sz="2400" dirty="0"/>
              <a:t>的字符数，如果换成</a:t>
            </a:r>
            <a:r>
              <a:rPr lang="en-US" sz="2400" dirty="0" err="1"/>
              <a:t>bytes，len</a:t>
            </a:r>
            <a:r>
              <a:rPr lang="en-US" sz="2400" dirty="0"/>
              <a:t>()</a:t>
            </a:r>
            <a:r>
              <a:rPr lang="zh-CN" altLang="en-US" sz="2400" dirty="0"/>
              <a:t>函数就计算字节数</a:t>
            </a:r>
            <a:endParaRPr lang="en-US" altLang="zh-CN" sz="2400" dirty="0"/>
          </a:p>
          <a:p>
            <a:pPr>
              <a:lnSpc>
                <a:spcPct val="150000"/>
              </a:lnSpc>
            </a:pPr>
            <a:r>
              <a:rPr lang="en-US" sz="2400" dirty="0"/>
              <a:t>&gt;&gt;&gt; </a:t>
            </a:r>
            <a:r>
              <a:rPr lang="en-US" sz="2400" dirty="0" err="1"/>
              <a:t>len</a:t>
            </a:r>
            <a:r>
              <a:rPr lang="en-US" sz="2400" dirty="0"/>
              <a:t>(</a:t>
            </a:r>
            <a:r>
              <a:rPr lang="en-US" sz="2400" dirty="0" err="1"/>
              <a:t>b'ABC</a:t>
            </a:r>
            <a:r>
              <a:rPr lang="en-US" sz="2400" dirty="0"/>
              <a:t>') </a:t>
            </a:r>
          </a:p>
          <a:p>
            <a:pPr>
              <a:lnSpc>
                <a:spcPct val="150000"/>
              </a:lnSpc>
            </a:pPr>
            <a:r>
              <a:rPr lang="en-US" sz="2400" dirty="0"/>
              <a:t>&gt;&gt;&gt; </a:t>
            </a:r>
            <a:r>
              <a:rPr lang="en-US" sz="2400" dirty="0" err="1"/>
              <a:t>len</a:t>
            </a:r>
            <a:r>
              <a:rPr lang="en-US" sz="2400" dirty="0"/>
              <a:t>(b'\xe4\xb8\</a:t>
            </a:r>
            <a:r>
              <a:rPr lang="en-US" sz="2400" dirty="0" err="1"/>
              <a:t>xad</a:t>
            </a:r>
            <a:r>
              <a:rPr lang="en-US" sz="2400" dirty="0"/>
              <a:t>\xe6\x96\x87') </a:t>
            </a:r>
          </a:p>
          <a:p>
            <a:pPr>
              <a:lnSpc>
                <a:spcPct val="150000"/>
              </a:lnSpc>
            </a:pPr>
            <a:r>
              <a:rPr lang="en-US" sz="2400" dirty="0"/>
              <a:t>&gt;&gt;&gt; </a:t>
            </a:r>
            <a:r>
              <a:rPr lang="en-US" sz="2400" dirty="0" err="1"/>
              <a:t>len</a:t>
            </a:r>
            <a:r>
              <a:rPr lang="en-US" sz="2400" dirty="0"/>
              <a:t>('</a:t>
            </a:r>
            <a:r>
              <a:rPr lang="zh-CN" altLang="en-US" sz="2400" dirty="0"/>
              <a:t>中文</a:t>
            </a:r>
            <a:r>
              <a:rPr lang="en-US" altLang="zh-CN" sz="2400" dirty="0"/>
              <a:t>'.</a:t>
            </a:r>
            <a:r>
              <a:rPr lang="en-US" sz="2400" dirty="0"/>
              <a:t>encode('utf-8'))</a:t>
            </a:r>
            <a:endParaRPr lang="en-CN" sz="2400" dirty="0"/>
          </a:p>
        </p:txBody>
      </p:sp>
    </p:spTree>
    <p:extLst>
      <p:ext uri="{BB962C8B-B14F-4D97-AF65-F5344CB8AC3E}">
        <p14:creationId xmlns:p14="http://schemas.microsoft.com/office/powerpoint/2010/main" val="4054812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如何成為一個通曉多種程式語言的工程師？ | TechOrange">
            <a:extLst>
              <a:ext uri="{FF2B5EF4-FFF2-40B4-BE49-F238E27FC236}">
                <a16:creationId xmlns:a16="http://schemas.microsoft.com/office/drawing/2014/main" id="{6CAD4FE9-C0DA-40ED-8397-E72A93AD5ACF}"/>
              </a:ext>
            </a:extLst>
          </p:cNvPr>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b="5321"/>
          <a:stretch/>
        </p:blipFill>
        <p:spPr bwMode="auto">
          <a:xfrm rot="5400000">
            <a:off x="8007907" y="2257315"/>
            <a:ext cx="5761617" cy="3111062"/>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0</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217491"/>
            <a:ext cx="8222184"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225933" y="839227"/>
            <a:ext cx="11645537" cy="489300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编程语言</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6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机器语言</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计算机语言（</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11010010 00111011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6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汇编语言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使用助记符与机器语言一一对应（</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add 2, 3, result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6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高级语言</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接近自然语言（</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result = 2 + 3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1257300" lvl="2" indent="-342900">
              <a:lnSpc>
                <a:spcPct val="16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静态语言</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（编译语言，一次翻译，速度快、灵活）</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3">
              <a:lnSpc>
                <a:spcPct val="16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C, C++</a:t>
            </a:r>
          </a:p>
          <a:p>
            <a:pPr marL="1257300" lvl="2" indent="-342900">
              <a:lnSpc>
                <a:spcPct val="16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脚本语言</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（解释语言，实时翻译，好维护，可移植）</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lvl="3">
              <a:lnSpc>
                <a:spcPct val="16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如 </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JavaScript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PHP</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Python</a:t>
            </a: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a:t>
            </a:fld>
            <a:endParaRPr lang="zh-CN" altLang="en-US" dirty="0"/>
          </a:p>
        </p:txBody>
      </p:sp>
    </p:spTree>
    <p:extLst>
      <p:ext uri="{BB962C8B-B14F-4D97-AF65-F5344CB8AC3E}">
        <p14:creationId xmlns:p14="http://schemas.microsoft.com/office/powerpoint/2010/main" val="3149576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62115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字符串函数</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30</a:t>
            </a:fld>
            <a:endParaRPr lang="zh-CN" altLang="en-US"/>
          </a:p>
        </p:txBody>
      </p:sp>
      <p:sp>
        <p:nvSpPr>
          <p:cNvPr id="7" name="TextBox 6">
            <a:extLst>
              <a:ext uri="{FF2B5EF4-FFF2-40B4-BE49-F238E27FC236}">
                <a16:creationId xmlns:a16="http://schemas.microsoft.com/office/drawing/2014/main" id="{83AE009F-D518-504C-927D-649E40EAE6D0}"/>
              </a:ext>
            </a:extLst>
          </p:cNvPr>
          <p:cNvSpPr txBox="1"/>
          <p:nvPr/>
        </p:nvSpPr>
        <p:spPr>
          <a:xfrm>
            <a:off x="1101012" y="3097763"/>
            <a:ext cx="184731" cy="369332"/>
          </a:xfrm>
          <a:prstGeom prst="rect">
            <a:avLst/>
          </a:prstGeom>
          <a:noFill/>
        </p:spPr>
        <p:txBody>
          <a:bodyPr wrap="none" rtlCol="0">
            <a:spAutoFit/>
          </a:bodyPr>
          <a:lstStyle/>
          <a:p>
            <a:endParaRPr lang="en-CN" dirty="0"/>
          </a:p>
        </p:txBody>
      </p:sp>
      <p:sp>
        <p:nvSpPr>
          <p:cNvPr id="15" name="TextBox 14">
            <a:extLst>
              <a:ext uri="{FF2B5EF4-FFF2-40B4-BE49-F238E27FC236}">
                <a16:creationId xmlns:a16="http://schemas.microsoft.com/office/drawing/2014/main" id="{169DBEEC-9CC5-9B4E-B8DA-41E205D7FEEC}"/>
              </a:ext>
            </a:extLst>
          </p:cNvPr>
          <p:cNvSpPr txBox="1"/>
          <p:nvPr/>
        </p:nvSpPr>
        <p:spPr>
          <a:xfrm>
            <a:off x="970384" y="3489649"/>
            <a:ext cx="184731" cy="369332"/>
          </a:xfrm>
          <a:prstGeom prst="rect">
            <a:avLst/>
          </a:prstGeom>
          <a:noFill/>
        </p:spPr>
        <p:txBody>
          <a:bodyPr wrap="none" rtlCol="0">
            <a:spAutoFit/>
          </a:bodyPr>
          <a:lstStyle/>
          <a:p>
            <a:endParaRPr lang="en-CN" dirty="0"/>
          </a:p>
        </p:txBody>
      </p:sp>
      <p:sp>
        <p:nvSpPr>
          <p:cNvPr id="4" name="TextBox 3">
            <a:extLst>
              <a:ext uri="{FF2B5EF4-FFF2-40B4-BE49-F238E27FC236}">
                <a16:creationId xmlns:a16="http://schemas.microsoft.com/office/drawing/2014/main" id="{456EC916-65ED-0741-883F-1E741D85129E}"/>
              </a:ext>
            </a:extLst>
          </p:cNvPr>
          <p:cNvSpPr txBox="1"/>
          <p:nvPr/>
        </p:nvSpPr>
        <p:spPr>
          <a:xfrm>
            <a:off x="1157288" y="-414338"/>
            <a:ext cx="184731" cy="369332"/>
          </a:xfrm>
          <a:prstGeom prst="rect">
            <a:avLst/>
          </a:prstGeom>
          <a:noFill/>
        </p:spPr>
        <p:txBody>
          <a:bodyPr wrap="none" rtlCol="0">
            <a:spAutoFit/>
          </a:bodyPr>
          <a:lstStyle/>
          <a:p>
            <a:endParaRPr lang="en-CN"/>
          </a:p>
        </p:txBody>
      </p:sp>
      <p:sp>
        <p:nvSpPr>
          <p:cNvPr id="8" name="TextBox 7">
            <a:extLst>
              <a:ext uri="{FF2B5EF4-FFF2-40B4-BE49-F238E27FC236}">
                <a16:creationId xmlns:a16="http://schemas.microsoft.com/office/drawing/2014/main" id="{CDB8B833-DE44-0E4C-94C3-EF3B15DFE703}"/>
              </a:ext>
            </a:extLst>
          </p:cNvPr>
          <p:cNvSpPr txBox="1"/>
          <p:nvPr/>
        </p:nvSpPr>
        <p:spPr>
          <a:xfrm>
            <a:off x="345891" y="1139923"/>
            <a:ext cx="6949788" cy="6305701"/>
          </a:xfrm>
          <a:prstGeom prst="rect">
            <a:avLst/>
          </a:prstGeom>
          <a:noFill/>
        </p:spPr>
        <p:txBody>
          <a:bodyPr wrap="none" rtlCol="0">
            <a:spAutoFit/>
          </a:bodyPr>
          <a:lstStyle/>
          <a:p>
            <a:pPr>
              <a:lnSpc>
                <a:spcPct val="150000"/>
              </a:lnSpc>
            </a:pPr>
            <a:r>
              <a:rPr lang="zh-CN" altLang="en-US" sz="2400" dirty="0">
                <a:solidFill>
                  <a:srgbClr val="00B050"/>
                </a:solidFill>
                <a:latin typeface="Microsoft YaHei UI" panose="020B0503020204020204" pitchFamily="34" charset="-122"/>
                <a:ea typeface="Microsoft YaHei UI" panose="020B0503020204020204" pitchFamily="34" charset="-122"/>
              </a:rPr>
              <a:t>字符串格式化方法</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marL="457200" indent="-457200">
              <a:lnSpc>
                <a:spcPct val="150000"/>
              </a:lnSpc>
              <a:buAutoNum type="arabicPeriod"/>
            </a:pPr>
            <a:r>
              <a:rPr lang="zh-CN" altLang="en-US" sz="2000" b="1" dirty="0">
                <a:solidFill>
                  <a:srgbClr val="00B050"/>
                </a:solidFill>
                <a:latin typeface="Microsoft YaHei UI" panose="020B0503020204020204" pitchFamily="34" charset="-122"/>
                <a:ea typeface="Microsoft YaHei UI" panose="020B0503020204020204" pitchFamily="34" charset="-122"/>
              </a:rPr>
              <a:t>占位符 </a:t>
            </a:r>
            <a:r>
              <a:rPr lang="en-US" altLang="zh-CN" sz="2000" b="1" dirty="0">
                <a:solidFill>
                  <a:srgbClr val="00B050"/>
                </a:solidFill>
                <a:latin typeface="Microsoft YaHei UI" panose="020B0503020204020204" pitchFamily="34" charset="-122"/>
                <a:ea typeface="Microsoft YaHei UI" panose="020B0503020204020204" pitchFamily="34" charset="-122"/>
              </a:rPr>
              <a:t>%</a:t>
            </a:r>
            <a:r>
              <a:rPr lang="zh-CN" altLang="en-US" sz="2000" b="1" dirty="0">
                <a:solidFill>
                  <a:srgbClr val="00B050"/>
                </a:solidFill>
                <a:latin typeface="Microsoft YaHei UI" panose="020B0503020204020204" pitchFamily="34" charset="-122"/>
                <a:ea typeface="Microsoft YaHei UI" panose="020B0503020204020204" pitchFamily="34" charset="-122"/>
              </a:rPr>
              <a:t> 方法</a:t>
            </a:r>
            <a:endParaRPr lang="en-US" altLang="zh-CN" sz="2000" b="1"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000" dirty="0">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运算符就是用来格式化字符串的。</a:t>
            </a:r>
            <a:endParaRPr lang="en-US" altLang="zh-CN" sz="2000" dirty="0">
              <a:latin typeface="Microsoft YaHei UI" panose="020B0503020204020204" pitchFamily="34" charset="-122"/>
              <a:ea typeface="Microsoft YaHei UI" panose="020B0503020204020204" pitchFamily="34" charset="-122"/>
            </a:endParaRPr>
          </a:p>
          <a:p>
            <a:pPr>
              <a:lnSpc>
                <a:spcPct val="150000"/>
              </a:lnSpc>
            </a:pPr>
            <a:r>
              <a:rPr lang="en-US" sz="2000" dirty="0">
                <a:latin typeface="Microsoft YaHei UI" panose="020B0503020204020204" pitchFamily="34" charset="-122"/>
                <a:ea typeface="Microsoft YaHei UI" panose="020B0503020204020204" pitchFamily="34" charset="-122"/>
              </a:rPr>
              <a:t>&gt;&gt;&gt; 'Hello, %s' % 'world’</a:t>
            </a:r>
          </a:p>
          <a:p>
            <a:pPr>
              <a:lnSpc>
                <a:spcPct val="150000"/>
              </a:lnSpc>
            </a:pPr>
            <a:r>
              <a:rPr lang="en-US" sz="2000" dirty="0">
                <a:latin typeface="Microsoft YaHei UI" panose="020B0503020204020204" pitchFamily="34" charset="-122"/>
                <a:ea typeface="Microsoft YaHei UI" panose="020B0503020204020204" pitchFamily="34" charset="-122"/>
              </a:rPr>
              <a:t>&gt;&gt;&gt; 'Hi, %s, you have $%d.' % ('Michael', 1000000)</a:t>
            </a:r>
            <a:endParaRPr lang="en-US" altLang="zh-CN" sz="2000" dirty="0">
              <a:latin typeface="Microsoft YaHei UI" panose="020B0503020204020204" pitchFamily="34" charset="-122"/>
              <a:ea typeface="Microsoft YaHei UI" panose="020B0503020204020204" pitchFamily="34" charset="-122"/>
            </a:endParaRPr>
          </a:p>
          <a:p>
            <a:pPr marL="457200" indent="-457200">
              <a:lnSpc>
                <a:spcPct val="150000"/>
              </a:lnSpc>
              <a:buAutoNum type="arabicPeriod" startAt="2"/>
            </a:pPr>
            <a:r>
              <a:rPr lang="en-US" altLang="zh-CN" sz="2000" b="1" dirty="0">
                <a:solidFill>
                  <a:srgbClr val="00B050"/>
                </a:solidFill>
                <a:latin typeface="Microsoft YaHei UI" panose="020B0503020204020204" pitchFamily="34" charset="-122"/>
                <a:ea typeface="Microsoft YaHei UI" panose="020B0503020204020204" pitchFamily="34" charset="-122"/>
              </a:rPr>
              <a:t>format()</a:t>
            </a:r>
            <a:r>
              <a:rPr lang="zh-CN" altLang="en-US" sz="2000" b="1" dirty="0">
                <a:solidFill>
                  <a:srgbClr val="00B050"/>
                </a:solidFill>
                <a:latin typeface="Microsoft YaHei UI" panose="020B0503020204020204" pitchFamily="34" charset="-122"/>
                <a:ea typeface="Microsoft YaHei UI" panose="020B0503020204020204" pitchFamily="34" charset="-122"/>
              </a:rPr>
              <a:t>方法</a:t>
            </a:r>
            <a:endParaRPr lang="en-US" altLang="zh-CN" sz="2000" b="1"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000" dirty="0">
                <a:latin typeface="Microsoft YaHei UI" panose="020B0503020204020204" pitchFamily="34" charset="-122"/>
                <a:ea typeface="Microsoft YaHei UI" panose="020B0503020204020204" pitchFamily="34" charset="-122"/>
              </a:rPr>
              <a:t>&gt;&gt;&gt;</a:t>
            </a:r>
            <a:r>
              <a:rPr lang="zh-CN" altLang="en-US" sz="2000" dirty="0">
                <a:latin typeface="Microsoft YaHei UI" panose="020B0503020204020204" pitchFamily="34" charset="-122"/>
                <a:ea typeface="Microsoft YaHei UI" panose="020B0503020204020204" pitchFamily="34" charset="-122"/>
              </a:rPr>
              <a:t> </a:t>
            </a:r>
            <a:r>
              <a:rPr lang="en-US" sz="2000" dirty="0">
                <a:latin typeface="Microsoft YaHei UI" panose="020B0503020204020204" pitchFamily="34" charset="-122"/>
                <a:ea typeface="Microsoft YaHei UI" panose="020B0503020204020204" pitchFamily="34" charset="-122"/>
              </a:rPr>
              <a:t>'Hello, {}, </a:t>
            </a:r>
            <a:r>
              <a:rPr lang="zh-CN" altLang="en-US" sz="2000" dirty="0">
                <a:latin typeface="Microsoft YaHei UI" panose="020B0503020204020204" pitchFamily="34" charset="-122"/>
                <a:ea typeface="Microsoft YaHei UI" panose="020B0503020204020204" pitchFamily="34" charset="-122"/>
              </a:rPr>
              <a:t>成绩提升了 </a:t>
            </a:r>
            <a:r>
              <a:rPr lang="en-US" altLang="zh-CN" sz="2000" dirty="0">
                <a:latin typeface="Microsoft YaHei UI" panose="020B0503020204020204" pitchFamily="34" charset="-122"/>
                <a:ea typeface="Microsoft YaHei UI" panose="020B0503020204020204" pitchFamily="34" charset="-122"/>
              </a:rPr>
              <a:t>{</a:t>
            </a:r>
            <a:r>
              <a:rPr lang="en-US" sz="2000" dirty="0">
                <a:latin typeface="Microsoft YaHei UI" panose="020B0503020204020204" pitchFamily="34" charset="-122"/>
                <a:ea typeface="Microsoft YaHei UI" panose="020B0503020204020204" pitchFamily="34" charset="-122"/>
              </a:rPr>
              <a:t>}%'.format('</a:t>
            </a:r>
            <a:r>
              <a:rPr lang="zh-CN" altLang="en-US" sz="2000" dirty="0">
                <a:latin typeface="Microsoft YaHei UI" panose="020B0503020204020204" pitchFamily="34" charset="-122"/>
                <a:ea typeface="Microsoft YaHei UI" panose="020B0503020204020204" pitchFamily="34" charset="-122"/>
              </a:rPr>
              <a:t>小明</a:t>
            </a:r>
            <a:r>
              <a:rPr lang="en-US" altLang="zh-CN" sz="2000" dirty="0">
                <a:latin typeface="Microsoft YaHei UI" panose="020B0503020204020204" pitchFamily="34" charset="-122"/>
                <a:ea typeface="Microsoft YaHei UI" panose="020B0503020204020204" pitchFamily="34" charset="-122"/>
              </a:rPr>
              <a:t>', 17.125)</a:t>
            </a:r>
          </a:p>
          <a:p>
            <a:pPr>
              <a:lnSpc>
                <a:spcPct val="150000"/>
              </a:lnSpc>
            </a:pPr>
            <a:r>
              <a:rPr lang="en-US" altLang="zh-CN" sz="2000" dirty="0">
                <a:solidFill>
                  <a:srgbClr val="00B050"/>
                </a:solidFill>
                <a:latin typeface="Microsoft YaHei UI" panose="020B0503020204020204" pitchFamily="34" charset="-122"/>
                <a:ea typeface="Microsoft YaHei UI" panose="020B0503020204020204" pitchFamily="34" charset="-122"/>
              </a:rPr>
              <a:t>3.</a:t>
            </a:r>
            <a:r>
              <a:rPr lang="zh-CN" altLang="en-US" sz="2000" dirty="0">
                <a:solidFill>
                  <a:srgbClr val="00B050"/>
                </a:solidFill>
                <a:latin typeface="Microsoft YaHei UI" panose="020B0503020204020204" pitchFamily="34" charset="-122"/>
                <a:ea typeface="Microsoft YaHei UI" panose="020B0503020204020204" pitchFamily="34" charset="-122"/>
              </a:rPr>
              <a:t>   </a:t>
            </a:r>
            <a:r>
              <a:rPr lang="en-US" altLang="zh-CN" sz="2000" b="1" dirty="0">
                <a:solidFill>
                  <a:srgbClr val="00B050"/>
                </a:solidFill>
                <a:latin typeface="Microsoft YaHei UI" panose="020B0503020204020204" pitchFamily="34" charset="-122"/>
                <a:ea typeface="Microsoft YaHei UI" panose="020B0503020204020204" pitchFamily="34" charset="-122"/>
              </a:rPr>
              <a:t>f-string</a:t>
            </a:r>
            <a:r>
              <a:rPr lang="zh-CN" altLang="en-US" sz="2000" b="1" dirty="0">
                <a:solidFill>
                  <a:srgbClr val="00B050"/>
                </a:solidFill>
                <a:latin typeface="Microsoft YaHei UI" panose="020B0503020204020204" pitchFamily="34" charset="-122"/>
                <a:ea typeface="Microsoft YaHei UI" panose="020B0503020204020204" pitchFamily="34" charset="-122"/>
              </a:rPr>
              <a:t> 方法</a:t>
            </a:r>
            <a:endParaRPr lang="en-US" altLang="zh-CN" sz="2000" b="1"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sz="2000" dirty="0">
                <a:latin typeface="Microsoft YaHei UI" panose="020B0503020204020204" pitchFamily="34" charset="-122"/>
                <a:ea typeface="Microsoft YaHei UI" panose="020B0503020204020204" pitchFamily="34" charset="-122"/>
              </a:rPr>
              <a:t>&gt;&gt;&gt; r = 2.5 </a:t>
            </a:r>
          </a:p>
          <a:p>
            <a:pPr>
              <a:lnSpc>
                <a:spcPct val="150000"/>
              </a:lnSpc>
            </a:pPr>
            <a:r>
              <a:rPr lang="en-US" sz="2000" dirty="0">
                <a:latin typeface="Microsoft YaHei UI" panose="020B0503020204020204" pitchFamily="34" charset="-122"/>
                <a:ea typeface="Microsoft YaHei UI" panose="020B0503020204020204" pitchFamily="34" charset="-122"/>
              </a:rPr>
              <a:t>&gt;&gt;&gt; s = 3.14 * r ** 2</a:t>
            </a:r>
          </a:p>
          <a:p>
            <a:pPr>
              <a:lnSpc>
                <a:spcPct val="150000"/>
              </a:lnSpc>
            </a:pPr>
            <a:r>
              <a:rPr lang="en-US" sz="2000" dirty="0">
                <a:latin typeface="Microsoft YaHei UI" panose="020B0503020204020204" pitchFamily="34" charset="-122"/>
                <a:ea typeface="Microsoft YaHei UI" panose="020B0503020204020204" pitchFamily="34" charset="-122"/>
              </a:rPr>
              <a:t>&gt;&gt;&gt; print(</a:t>
            </a:r>
            <a:r>
              <a:rPr lang="en-US" sz="2000" dirty="0" err="1">
                <a:latin typeface="Microsoft YaHei UI" panose="020B0503020204020204" pitchFamily="34" charset="-122"/>
                <a:ea typeface="Microsoft YaHei UI" panose="020B0503020204020204" pitchFamily="34" charset="-122"/>
              </a:rPr>
              <a:t>f'The</a:t>
            </a:r>
            <a:r>
              <a:rPr lang="en-US" sz="2000" dirty="0">
                <a:latin typeface="Microsoft YaHei UI" panose="020B0503020204020204" pitchFamily="34" charset="-122"/>
                <a:ea typeface="Microsoft YaHei UI" panose="020B0503020204020204" pitchFamily="34" charset="-122"/>
              </a:rPr>
              <a:t> area of a circle with radius {r} is {s:.2f}')</a:t>
            </a:r>
            <a:endParaRPr lang="en-US" altLang="zh-CN" sz="2000" dirty="0">
              <a:latin typeface="Microsoft YaHei UI" panose="020B0503020204020204" pitchFamily="34" charset="-122"/>
              <a:ea typeface="Microsoft YaHei UI" panose="020B0503020204020204" pitchFamily="34" charset="-122"/>
            </a:endParaRPr>
          </a:p>
          <a:p>
            <a:pPr>
              <a:lnSpc>
                <a:spcPct val="150000"/>
              </a:lnSpc>
            </a:pP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457200" indent="-457200">
              <a:lnSpc>
                <a:spcPct val="150000"/>
              </a:lnSpc>
              <a:buAutoNum type="arabicPeriod"/>
            </a:pP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Picture 5" descr="A screenshot of a cell phone&#10;&#10;Description automatically generated">
            <a:extLst>
              <a:ext uri="{FF2B5EF4-FFF2-40B4-BE49-F238E27FC236}">
                <a16:creationId xmlns:a16="http://schemas.microsoft.com/office/drawing/2014/main" id="{857F4F04-45B8-6F45-B5AF-8A5BDA722D84}"/>
              </a:ext>
            </a:extLst>
          </p:cNvPr>
          <p:cNvPicPr>
            <a:picLocks noChangeAspect="1"/>
          </p:cNvPicPr>
          <p:nvPr/>
        </p:nvPicPr>
        <p:blipFill rotWithShape="1">
          <a:blip r:embed="rId4">
            <a:extLst>
              <a:ext uri="{28A0092B-C50C-407E-A947-70E740481C1C}">
                <a14:useLocalDpi xmlns:a14="http://schemas.microsoft.com/office/drawing/2010/main" val="0"/>
              </a:ext>
            </a:extLst>
          </a:blip>
          <a:srcRect r="9223"/>
          <a:stretch/>
        </p:blipFill>
        <p:spPr>
          <a:xfrm>
            <a:off x="5612312" y="895352"/>
            <a:ext cx="5863408" cy="2306883"/>
          </a:xfrm>
          <a:prstGeom prst="rect">
            <a:avLst/>
          </a:prstGeom>
        </p:spPr>
      </p:pic>
    </p:spTree>
    <p:extLst>
      <p:ext uri="{BB962C8B-B14F-4D97-AF65-F5344CB8AC3E}">
        <p14:creationId xmlns:p14="http://schemas.microsoft.com/office/powerpoint/2010/main" val="3816335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练习</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31</a:t>
            </a:fld>
            <a:endParaRPr lang="zh-CN" altLang="en-US"/>
          </a:p>
        </p:txBody>
      </p:sp>
      <p:sp>
        <p:nvSpPr>
          <p:cNvPr id="7" name="TextBox 6">
            <a:extLst>
              <a:ext uri="{FF2B5EF4-FFF2-40B4-BE49-F238E27FC236}">
                <a16:creationId xmlns:a16="http://schemas.microsoft.com/office/drawing/2014/main" id="{83AE009F-D518-504C-927D-649E40EAE6D0}"/>
              </a:ext>
            </a:extLst>
          </p:cNvPr>
          <p:cNvSpPr txBox="1"/>
          <p:nvPr/>
        </p:nvSpPr>
        <p:spPr>
          <a:xfrm>
            <a:off x="1101012" y="3097763"/>
            <a:ext cx="184731" cy="369332"/>
          </a:xfrm>
          <a:prstGeom prst="rect">
            <a:avLst/>
          </a:prstGeom>
          <a:noFill/>
        </p:spPr>
        <p:txBody>
          <a:bodyPr wrap="none" rtlCol="0">
            <a:spAutoFit/>
          </a:bodyPr>
          <a:lstStyle/>
          <a:p>
            <a:endParaRPr lang="en-CN" dirty="0"/>
          </a:p>
        </p:txBody>
      </p:sp>
      <p:sp>
        <p:nvSpPr>
          <p:cNvPr id="15" name="TextBox 14">
            <a:extLst>
              <a:ext uri="{FF2B5EF4-FFF2-40B4-BE49-F238E27FC236}">
                <a16:creationId xmlns:a16="http://schemas.microsoft.com/office/drawing/2014/main" id="{169DBEEC-9CC5-9B4E-B8DA-41E205D7FEEC}"/>
              </a:ext>
            </a:extLst>
          </p:cNvPr>
          <p:cNvSpPr txBox="1"/>
          <p:nvPr/>
        </p:nvSpPr>
        <p:spPr>
          <a:xfrm>
            <a:off x="970384" y="3489649"/>
            <a:ext cx="184731" cy="369332"/>
          </a:xfrm>
          <a:prstGeom prst="rect">
            <a:avLst/>
          </a:prstGeom>
          <a:noFill/>
        </p:spPr>
        <p:txBody>
          <a:bodyPr wrap="none" rtlCol="0">
            <a:spAutoFit/>
          </a:bodyPr>
          <a:lstStyle/>
          <a:p>
            <a:endParaRPr lang="en-CN" dirty="0"/>
          </a:p>
        </p:txBody>
      </p:sp>
      <p:sp>
        <p:nvSpPr>
          <p:cNvPr id="4" name="TextBox 3">
            <a:extLst>
              <a:ext uri="{FF2B5EF4-FFF2-40B4-BE49-F238E27FC236}">
                <a16:creationId xmlns:a16="http://schemas.microsoft.com/office/drawing/2014/main" id="{456EC916-65ED-0741-883F-1E741D85129E}"/>
              </a:ext>
            </a:extLst>
          </p:cNvPr>
          <p:cNvSpPr txBox="1"/>
          <p:nvPr/>
        </p:nvSpPr>
        <p:spPr>
          <a:xfrm>
            <a:off x="1157288" y="-414338"/>
            <a:ext cx="184731" cy="369332"/>
          </a:xfrm>
          <a:prstGeom prst="rect">
            <a:avLst/>
          </a:prstGeom>
          <a:noFill/>
        </p:spPr>
        <p:txBody>
          <a:bodyPr wrap="none" rtlCol="0">
            <a:spAutoFit/>
          </a:bodyPr>
          <a:lstStyle/>
          <a:p>
            <a:endParaRPr lang="en-CN"/>
          </a:p>
        </p:txBody>
      </p:sp>
      <p:sp>
        <p:nvSpPr>
          <p:cNvPr id="5" name="Rectangle 4">
            <a:extLst>
              <a:ext uri="{FF2B5EF4-FFF2-40B4-BE49-F238E27FC236}">
                <a16:creationId xmlns:a16="http://schemas.microsoft.com/office/drawing/2014/main" id="{1B40C31B-6526-374E-9E08-C04787CCAAC1}"/>
              </a:ext>
            </a:extLst>
          </p:cNvPr>
          <p:cNvSpPr/>
          <p:nvPr/>
        </p:nvSpPr>
        <p:spPr>
          <a:xfrm>
            <a:off x="1307218" y="1430496"/>
            <a:ext cx="8459629" cy="2243819"/>
          </a:xfrm>
          <a:prstGeom prst="rect">
            <a:avLst/>
          </a:prstGeom>
        </p:spPr>
        <p:txBody>
          <a:bodyPr wrap="square">
            <a:spAutoFit/>
          </a:bodyPr>
          <a:lstStyle/>
          <a:p>
            <a:pPr>
              <a:lnSpc>
                <a:spcPct val="150000"/>
              </a:lnSpc>
            </a:pPr>
            <a:r>
              <a:rPr lang="zh-CN" altLang="en-US" sz="2400" dirty="0">
                <a:latin typeface="Microsoft YaHei UI" panose="020B0503020204020204" pitchFamily="34" charset="-122"/>
                <a:ea typeface="Microsoft YaHei UI" panose="020B0503020204020204" pitchFamily="34" charset="-122"/>
              </a:rPr>
              <a:t>练习 </a:t>
            </a:r>
            <a:r>
              <a:rPr lang="en-US" altLang="zh-CN" sz="2400" dirty="0">
                <a:latin typeface="Microsoft YaHei UI" panose="020B0503020204020204" pitchFamily="34" charset="-122"/>
                <a:ea typeface="Microsoft YaHei UI" panose="020B0503020204020204" pitchFamily="34" charset="-122"/>
              </a:rPr>
              <a:t>1.</a:t>
            </a:r>
            <a:r>
              <a:rPr lang="zh-CN" altLang="en-US" sz="2400" dirty="0">
                <a:latin typeface="Microsoft YaHei UI" panose="020B0503020204020204" pitchFamily="34" charset="-122"/>
                <a:ea typeface="Microsoft YaHei UI" panose="020B0503020204020204" pitchFamily="34" charset="-122"/>
              </a:rPr>
              <a:t> </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小明的成绩从去年的</a:t>
            </a:r>
            <a:r>
              <a:rPr lang="en-US" altLang="zh-CN" sz="2400" dirty="0">
                <a:latin typeface="Microsoft YaHei UI" panose="020B0503020204020204" pitchFamily="34" charset="-122"/>
                <a:ea typeface="Microsoft YaHei UI" panose="020B0503020204020204" pitchFamily="34" charset="-122"/>
              </a:rPr>
              <a:t>72</a:t>
            </a:r>
            <a:r>
              <a:rPr lang="zh-CN" altLang="en-US" sz="2400" dirty="0">
                <a:latin typeface="Microsoft YaHei UI" panose="020B0503020204020204" pitchFamily="34" charset="-122"/>
                <a:ea typeface="Microsoft YaHei UI" panose="020B0503020204020204" pitchFamily="34" charset="-122"/>
              </a:rPr>
              <a:t>分提升到了今年的</a:t>
            </a:r>
            <a:r>
              <a:rPr lang="en-US" altLang="zh-CN" sz="2400" dirty="0">
                <a:latin typeface="Microsoft YaHei UI" panose="020B0503020204020204" pitchFamily="34" charset="-122"/>
                <a:ea typeface="Microsoft YaHei UI" panose="020B0503020204020204" pitchFamily="34" charset="-122"/>
              </a:rPr>
              <a:t>85</a:t>
            </a:r>
            <a:r>
              <a:rPr lang="zh-CN" altLang="en-US" sz="2400" dirty="0">
                <a:latin typeface="Microsoft YaHei UI" panose="020B0503020204020204" pitchFamily="34" charset="-122"/>
                <a:ea typeface="Microsoft YaHei UI" panose="020B0503020204020204" pitchFamily="34" charset="-122"/>
              </a:rPr>
              <a:t>分，请计算小明成绩提升的百分点，并用字符串格式化显示出</a:t>
            </a:r>
            <a:r>
              <a:rPr lang="en-US" altLang="zh-CN" sz="2400" dirty="0">
                <a:latin typeface="Microsoft YaHei UI" panose="020B0503020204020204" pitchFamily="34" charset="-122"/>
                <a:ea typeface="Microsoft YaHei UI" panose="020B0503020204020204" pitchFamily="34" charset="-122"/>
              </a:rPr>
              <a:t>'</a:t>
            </a:r>
            <a:r>
              <a:rPr lang="en-US" sz="2400" dirty="0" err="1">
                <a:latin typeface="Microsoft YaHei UI" panose="020B0503020204020204" pitchFamily="34" charset="-122"/>
                <a:ea typeface="Microsoft YaHei UI" panose="020B0503020204020204" pitchFamily="34" charset="-122"/>
              </a:rPr>
              <a:t>xx.x</a:t>
            </a:r>
            <a:r>
              <a:rPr lang="en-US"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只保留小数点后</a:t>
            </a:r>
            <a:r>
              <a:rPr lang="en-US" altLang="zh-CN" sz="2400" dirty="0">
                <a:latin typeface="Microsoft YaHei UI" panose="020B0503020204020204" pitchFamily="34" charset="-122"/>
                <a:ea typeface="Microsoft YaHei UI" panose="020B0503020204020204" pitchFamily="34" charset="-122"/>
              </a:rPr>
              <a:t>1</a:t>
            </a:r>
            <a:r>
              <a:rPr lang="zh-CN" altLang="en-US" sz="2400" dirty="0">
                <a:latin typeface="Microsoft YaHei UI" panose="020B0503020204020204" pitchFamily="34" charset="-122"/>
                <a:ea typeface="Microsoft YaHei UI" panose="020B0503020204020204" pitchFamily="34" charset="-122"/>
              </a:rPr>
              <a:t>位</a:t>
            </a:r>
            <a:endParaRPr lang="en-CN"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89890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练习</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32</a:t>
            </a:fld>
            <a:endParaRPr lang="zh-CN" altLang="en-US"/>
          </a:p>
        </p:txBody>
      </p:sp>
      <p:sp>
        <p:nvSpPr>
          <p:cNvPr id="15" name="矩形 3">
            <a:extLst>
              <a:ext uri="{FF2B5EF4-FFF2-40B4-BE49-F238E27FC236}">
                <a16:creationId xmlns:a16="http://schemas.microsoft.com/office/drawing/2014/main" id="{54E1B840-BCEF-B546-AE48-6AC0346F54CF}"/>
              </a:ext>
            </a:extLst>
          </p:cNvPr>
          <p:cNvSpPr>
            <a:spLocks noChangeArrowheads="1"/>
          </p:cNvSpPr>
          <p:nvPr/>
        </p:nvSpPr>
        <p:spPr bwMode="auto">
          <a:xfrm flipV="1">
            <a:off x="0" y="7133165"/>
            <a:ext cx="12192000" cy="88900"/>
          </a:xfrm>
          <a:prstGeom prst="rect">
            <a:avLst/>
          </a:prstGeom>
          <a:solidFill>
            <a:srgbClr val="61C0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CN" altLang="en-CN">
              <a:solidFill>
                <a:srgbClr val="FFFFFF"/>
              </a:solidFill>
              <a:latin typeface="Abyssinica SIL" charset="0"/>
            </a:endParaRPr>
          </a:p>
        </p:txBody>
      </p:sp>
      <p:sp>
        <p:nvSpPr>
          <p:cNvPr id="16" name="矩形 4">
            <a:extLst>
              <a:ext uri="{FF2B5EF4-FFF2-40B4-BE49-F238E27FC236}">
                <a16:creationId xmlns:a16="http://schemas.microsoft.com/office/drawing/2014/main" id="{FC7A135E-6716-124D-9E14-79D0E95A1C87}"/>
              </a:ext>
            </a:extLst>
          </p:cNvPr>
          <p:cNvSpPr>
            <a:spLocks noChangeArrowheads="1"/>
          </p:cNvSpPr>
          <p:nvPr/>
        </p:nvSpPr>
        <p:spPr bwMode="auto">
          <a:xfrm flipV="1">
            <a:off x="0" y="7023628"/>
            <a:ext cx="12192000" cy="46037"/>
          </a:xfrm>
          <a:prstGeom prst="rect">
            <a:avLst/>
          </a:prstGeom>
          <a:solidFill>
            <a:srgbClr val="61C0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CN" altLang="en-CN">
              <a:solidFill>
                <a:srgbClr val="FFFFFF"/>
              </a:solidFill>
              <a:latin typeface="Abyssinica SIL" charset="0"/>
            </a:endParaRPr>
          </a:p>
        </p:txBody>
      </p:sp>
      <p:sp>
        <p:nvSpPr>
          <p:cNvPr id="4" name="TextBox 3">
            <a:extLst>
              <a:ext uri="{FF2B5EF4-FFF2-40B4-BE49-F238E27FC236}">
                <a16:creationId xmlns:a16="http://schemas.microsoft.com/office/drawing/2014/main" id="{E09F484E-4D8F-BA47-8C0F-7B8DBF2414E7}"/>
              </a:ext>
            </a:extLst>
          </p:cNvPr>
          <p:cNvSpPr txBox="1"/>
          <p:nvPr/>
        </p:nvSpPr>
        <p:spPr>
          <a:xfrm>
            <a:off x="2557464" y="2417887"/>
            <a:ext cx="3729804" cy="3351815"/>
          </a:xfrm>
          <a:prstGeom prst="rect">
            <a:avLst/>
          </a:prstGeom>
          <a:noFill/>
        </p:spPr>
        <p:txBody>
          <a:bodyPr wrap="none" rtlCol="0">
            <a:spAutoFit/>
          </a:bodyPr>
          <a:lstStyle/>
          <a:p>
            <a:pPr>
              <a:lnSpc>
                <a:spcPct val="150000"/>
              </a:lnSpc>
            </a:pPr>
            <a:r>
              <a:rPr lang="en-US" sz="2400" b="1" dirty="0">
                <a:latin typeface="Microsoft YaHei UI" panose="020B0503020204020204" pitchFamily="34" charset="-122"/>
                <a:ea typeface="Microsoft YaHei UI" panose="020B0503020204020204" pitchFamily="34" charset="-122"/>
              </a:rPr>
              <a:t>n = 123</a:t>
            </a:r>
          </a:p>
          <a:p>
            <a:pPr>
              <a:lnSpc>
                <a:spcPct val="150000"/>
              </a:lnSpc>
            </a:pPr>
            <a:r>
              <a:rPr lang="en-US" sz="2400" b="1" dirty="0">
                <a:latin typeface="Microsoft YaHei UI" panose="020B0503020204020204" pitchFamily="34" charset="-122"/>
                <a:ea typeface="Microsoft YaHei UI" panose="020B0503020204020204" pitchFamily="34" charset="-122"/>
              </a:rPr>
              <a:t>f = 456.789</a:t>
            </a:r>
          </a:p>
          <a:p>
            <a:pPr>
              <a:lnSpc>
                <a:spcPct val="150000"/>
              </a:lnSpc>
            </a:pPr>
            <a:r>
              <a:rPr lang="en-US" sz="2400" b="1" dirty="0">
                <a:latin typeface="Microsoft YaHei UI" panose="020B0503020204020204" pitchFamily="34" charset="-122"/>
                <a:ea typeface="Microsoft YaHei UI" panose="020B0503020204020204" pitchFamily="34" charset="-122"/>
              </a:rPr>
              <a:t>s1 = 'Hello, world’ </a:t>
            </a:r>
          </a:p>
          <a:p>
            <a:pPr>
              <a:lnSpc>
                <a:spcPct val="150000"/>
              </a:lnSpc>
            </a:pPr>
            <a:r>
              <a:rPr lang="en-US" sz="2400" b="1" dirty="0">
                <a:latin typeface="Microsoft YaHei UI" panose="020B0503020204020204" pitchFamily="34" charset="-122"/>
                <a:ea typeface="Microsoft YaHei UI" panose="020B0503020204020204" pitchFamily="34" charset="-122"/>
              </a:rPr>
              <a:t>s2 = 'Hello, \'Adam\’’</a:t>
            </a:r>
          </a:p>
          <a:p>
            <a:pPr>
              <a:lnSpc>
                <a:spcPct val="150000"/>
              </a:lnSpc>
            </a:pPr>
            <a:r>
              <a:rPr lang="en-US" sz="2400" b="1" dirty="0">
                <a:latin typeface="Microsoft YaHei UI" panose="020B0503020204020204" pitchFamily="34" charset="-122"/>
                <a:ea typeface="Microsoft YaHei UI" panose="020B0503020204020204" pitchFamily="34" charset="-122"/>
              </a:rPr>
              <a:t>s3 = </a:t>
            </a:r>
            <a:r>
              <a:rPr lang="en-US" sz="2400" b="1" dirty="0" err="1">
                <a:latin typeface="Microsoft YaHei UI" panose="020B0503020204020204" pitchFamily="34" charset="-122"/>
                <a:ea typeface="Microsoft YaHei UI" panose="020B0503020204020204" pitchFamily="34" charset="-122"/>
              </a:rPr>
              <a:t>r'Hello</a:t>
            </a:r>
            <a:r>
              <a:rPr lang="en-US" sz="2400" b="1" dirty="0">
                <a:latin typeface="Microsoft YaHei UI" panose="020B0503020204020204" pitchFamily="34" charset="-122"/>
                <a:ea typeface="Microsoft YaHei UI" panose="020B0503020204020204" pitchFamily="34" charset="-122"/>
              </a:rPr>
              <a:t>, "Bart”’</a:t>
            </a:r>
          </a:p>
          <a:p>
            <a:pPr>
              <a:lnSpc>
                <a:spcPct val="150000"/>
              </a:lnSpc>
            </a:pPr>
            <a:r>
              <a:rPr lang="en-US" sz="2400" b="1" dirty="0">
                <a:latin typeface="Microsoft YaHei UI" panose="020B0503020204020204" pitchFamily="34" charset="-122"/>
                <a:ea typeface="Microsoft YaHei UI" panose="020B0503020204020204" pitchFamily="34" charset="-122"/>
              </a:rPr>
              <a:t>s4 = </a:t>
            </a:r>
            <a:r>
              <a:rPr lang="en-US" sz="2400" b="1" dirty="0" err="1">
                <a:latin typeface="Microsoft YaHei UI" panose="020B0503020204020204" pitchFamily="34" charset="-122"/>
                <a:ea typeface="Microsoft YaHei UI" panose="020B0503020204020204" pitchFamily="34" charset="-122"/>
              </a:rPr>
              <a:t>r'''Hello</a:t>
            </a:r>
            <a:r>
              <a:rPr lang="en-US" sz="2400" b="1" dirty="0">
                <a:latin typeface="Microsoft YaHei UI" panose="020B0503020204020204" pitchFamily="34" charset="-122"/>
                <a:ea typeface="Microsoft YaHei UI" panose="020B0503020204020204" pitchFamily="34" charset="-122"/>
              </a:rPr>
              <a:t>, Lisa!'''</a:t>
            </a:r>
            <a:endParaRPr lang="en-CN" sz="2400" b="1" dirty="0">
              <a:latin typeface="Microsoft YaHei UI" panose="020B0503020204020204" pitchFamily="34" charset="-122"/>
              <a:ea typeface="Microsoft YaHei UI" panose="020B0503020204020204" pitchFamily="34" charset="-122"/>
            </a:endParaRPr>
          </a:p>
        </p:txBody>
      </p:sp>
      <p:sp>
        <p:nvSpPr>
          <p:cNvPr id="6" name="TextBox 5">
            <a:extLst>
              <a:ext uri="{FF2B5EF4-FFF2-40B4-BE49-F238E27FC236}">
                <a16:creationId xmlns:a16="http://schemas.microsoft.com/office/drawing/2014/main" id="{DE62A624-5256-224A-9AF9-FB208023754E}"/>
              </a:ext>
            </a:extLst>
          </p:cNvPr>
          <p:cNvSpPr txBox="1"/>
          <p:nvPr/>
        </p:nvSpPr>
        <p:spPr>
          <a:xfrm>
            <a:off x="1203864" y="1626583"/>
            <a:ext cx="5400837" cy="523220"/>
          </a:xfrm>
          <a:prstGeom prst="rect">
            <a:avLst/>
          </a:prstGeom>
          <a:noFill/>
        </p:spPr>
        <p:txBody>
          <a:bodyPr wrap="none" rtlCol="0">
            <a:spAutoFit/>
          </a:bodyPr>
          <a:lstStyle/>
          <a:p>
            <a:r>
              <a:rPr lang="zh-CN" altLang="en-US" sz="2800" dirty="0">
                <a:latin typeface="Microsoft YaHei UI" panose="020B0503020204020204" pitchFamily="34" charset="-122"/>
                <a:ea typeface="Microsoft YaHei UI" panose="020B0503020204020204" pitchFamily="34" charset="-122"/>
              </a:rPr>
              <a:t>练习</a:t>
            </a:r>
            <a:r>
              <a:rPr lang="en-US" altLang="zh-CN" sz="2800" dirty="0">
                <a:latin typeface="Microsoft YaHei UI" panose="020B0503020204020204" pitchFamily="34" charset="-122"/>
                <a:ea typeface="Microsoft YaHei UI" panose="020B0503020204020204" pitchFamily="34" charset="-122"/>
              </a:rPr>
              <a:t>2</a:t>
            </a:r>
            <a:r>
              <a:rPr lang="zh-CN" altLang="en-US" sz="2800" dirty="0">
                <a:latin typeface="Microsoft YaHei UI" panose="020B0503020204020204" pitchFamily="34" charset="-122"/>
                <a:ea typeface="Microsoft YaHei UI" panose="020B0503020204020204" pitchFamily="34" charset="-122"/>
              </a:rPr>
              <a:t>：</a:t>
            </a:r>
            <a:r>
              <a:rPr lang="zh-CN" altLang="en-CN" sz="2800" dirty="0">
                <a:latin typeface="Microsoft YaHei UI" panose="020B0503020204020204" pitchFamily="34" charset="-122"/>
                <a:ea typeface="Microsoft YaHei UI" panose="020B0503020204020204" pitchFamily="34" charset="-122"/>
              </a:rPr>
              <a:t>试着</a:t>
            </a:r>
            <a:r>
              <a:rPr lang="zh-CN" altLang="en-US" sz="2800" dirty="0">
                <a:latin typeface="Microsoft YaHei UI" panose="020B0503020204020204" pitchFamily="34" charset="-122"/>
                <a:ea typeface="Microsoft YaHei UI" panose="020B0503020204020204" pitchFamily="34" charset="-122"/>
              </a:rPr>
              <a:t>打印出如下字符串，</a:t>
            </a:r>
            <a:endParaRPr lang="en-CN" sz="2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43672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编码小结</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33</a:t>
            </a:fld>
            <a:endParaRPr lang="zh-CN" altLang="en-US"/>
          </a:p>
        </p:txBody>
      </p:sp>
      <p:sp>
        <p:nvSpPr>
          <p:cNvPr id="7" name="TextBox 6">
            <a:extLst>
              <a:ext uri="{FF2B5EF4-FFF2-40B4-BE49-F238E27FC236}">
                <a16:creationId xmlns:a16="http://schemas.microsoft.com/office/drawing/2014/main" id="{83AE009F-D518-504C-927D-649E40EAE6D0}"/>
              </a:ext>
            </a:extLst>
          </p:cNvPr>
          <p:cNvSpPr txBox="1"/>
          <p:nvPr/>
        </p:nvSpPr>
        <p:spPr>
          <a:xfrm>
            <a:off x="1101012" y="3097763"/>
            <a:ext cx="184731" cy="369332"/>
          </a:xfrm>
          <a:prstGeom prst="rect">
            <a:avLst/>
          </a:prstGeom>
          <a:noFill/>
        </p:spPr>
        <p:txBody>
          <a:bodyPr wrap="none" rtlCol="0">
            <a:spAutoFit/>
          </a:bodyPr>
          <a:lstStyle/>
          <a:p>
            <a:endParaRPr lang="en-CN" dirty="0"/>
          </a:p>
        </p:txBody>
      </p:sp>
      <p:sp>
        <p:nvSpPr>
          <p:cNvPr id="15" name="TextBox 14">
            <a:extLst>
              <a:ext uri="{FF2B5EF4-FFF2-40B4-BE49-F238E27FC236}">
                <a16:creationId xmlns:a16="http://schemas.microsoft.com/office/drawing/2014/main" id="{169DBEEC-9CC5-9B4E-B8DA-41E205D7FEEC}"/>
              </a:ext>
            </a:extLst>
          </p:cNvPr>
          <p:cNvSpPr txBox="1"/>
          <p:nvPr/>
        </p:nvSpPr>
        <p:spPr>
          <a:xfrm>
            <a:off x="970384" y="3489649"/>
            <a:ext cx="184731" cy="369332"/>
          </a:xfrm>
          <a:prstGeom prst="rect">
            <a:avLst/>
          </a:prstGeom>
          <a:noFill/>
        </p:spPr>
        <p:txBody>
          <a:bodyPr wrap="none" rtlCol="0">
            <a:spAutoFit/>
          </a:bodyPr>
          <a:lstStyle/>
          <a:p>
            <a:endParaRPr lang="en-CN" dirty="0"/>
          </a:p>
        </p:txBody>
      </p:sp>
      <p:sp>
        <p:nvSpPr>
          <p:cNvPr id="4" name="TextBox 3">
            <a:extLst>
              <a:ext uri="{FF2B5EF4-FFF2-40B4-BE49-F238E27FC236}">
                <a16:creationId xmlns:a16="http://schemas.microsoft.com/office/drawing/2014/main" id="{456EC916-65ED-0741-883F-1E741D85129E}"/>
              </a:ext>
            </a:extLst>
          </p:cNvPr>
          <p:cNvSpPr txBox="1"/>
          <p:nvPr/>
        </p:nvSpPr>
        <p:spPr>
          <a:xfrm>
            <a:off x="1157288" y="-414338"/>
            <a:ext cx="184731" cy="369332"/>
          </a:xfrm>
          <a:prstGeom prst="rect">
            <a:avLst/>
          </a:prstGeom>
          <a:noFill/>
        </p:spPr>
        <p:txBody>
          <a:bodyPr wrap="none" rtlCol="0">
            <a:spAutoFit/>
          </a:bodyPr>
          <a:lstStyle/>
          <a:p>
            <a:endParaRPr lang="en-CN"/>
          </a:p>
        </p:txBody>
      </p:sp>
      <p:sp>
        <p:nvSpPr>
          <p:cNvPr id="8" name="TextBox 7">
            <a:extLst>
              <a:ext uri="{FF2B5EF4-FFF2-40B4-BE49-F238E27FC236}">
                <a16:creationId xmlns:a16="http://schemas.microsoft.com/office/drawing/2014/main" id="{08292495-F306-BE43-8ADA-63B0979A29E2}"/>
              </a:ext>
            </a:extLst>
          </p:cNvPr>
          <p:cNvSpPr txBox="1"/>
          <p:nvPr/>
        </p:nvSpPr>
        <p:spPr>
          <a:xfrm>
            <a:off x="970384" y="1693718"/>
            <a:ext cx="10495280" cy="3139321"/>
          </a:xfrm>
          <a:prstGeom prst="rect">
            <a:avLst/>
          </a:prstGeom>
          <a:noFill/>
        </p:spPr>
        <p:txBody>
          <a:bodyPr wrap="square" rtlCol="0">
            <a:spAutoFit/>
          </a:bodyPr>
          <a:lstStyle/>
          <a:p>
            <a:pPr>
              <a:lnSpc>
                <a:spcPct val="150000"/>
              </a:lnSpc>
            </a:pPr>
            <a:r>
              <a:rPr lang="zh-CN" altLang="en-US" sz="2400" dirty="0"/>
              <a:t>当</a:t>
            </a:r>
            <a:r>
              <a:rPr lang="en-US" sz="2400" dirty="0"/>
              <a:t>str</a:t>
            </a:r>
            <a:r>
              <a:rPr lang="zh-CN" altLang="en-US" sz="2400" dirty="0"/>
              <a:t>和</a:t>
            </a:r>
            <a:r>
              <a:rPr lang="en-US" sz="2400" dirty="0"/>
              <a:t>bytes</a:t>
            </a:r>
            <a:r>
              <a:rPr lang="zh-CN" altLang="en-US" sz="2400" dirty="0"/>
              <a:t>互相转换时，需要指定编码。最常用的编码是</a:t>
            </a:r>
            <a:r>
              <a:rPr lang="en-US" sz="2400" dirty="0"/>
              <a:t>UTF-8。Python</a:t>
            </a:r>
            <a:r>
              <a:rPr lang="zh-CN" altLang="en-US" sz="2400" dirty="0"/>
              <a:t>当然也支持其他编码方式，比如把</a:t>
            </a:r>
            <a:r>
              <a:rPr lang="en-US" sz="2400" dirty="0"/>
              <a:t>Unicode</a:t>
            </a:r>
            <a:r>
              <a:rPr lang="zh-CN" altLang="en-US" sz="2400" dirty="0"/>
              <a:t>编码成</a:t>
            </a:r>
            <a:r>
              <a:rPr lang="en-US" sz="2400" dirty="0"/>
              <a:t>GB2312：</a:t>
            </a:r>
          </a:p>
          <a:p>
            <a:pPr>
              <a:lnSpc>
                <a:spcPct val="150000"/>
              </a:lnSpc>
            </a:pPr>
            <a:endParaRPr lang="en-US" sz="2400" dirty="0"/>
          </a:p>
          <a:p>
            <a:pPr>
              <a:lnSpc>
                <a:spcPct val="150000"/>
              </a:lnSpc>
            </a:pPr>
            <a:r>
              <a:rPr lang="en-US" sz="2400" dirty="0"/>
              <a:t>&gt;&gt;&gt; '</a:t>
            </a:r>
            <a:r>
              <a:rPr lang="zh-CN" altLang="en-US" sz="2400" dirty="0"/>
              <a:t>中文</a:t>
            </a:r>
            <a:r>
              <a:rPr lang="en-US" altLang="zh-CN" sz="2400" dirty="0"/>
              <a:t>'.</a:t>
            </a:r>
            <a:r>
              <a:rPr lang="en-US" sz="2400" dirty="0"/>
              <a:t>encode('gb2312') b'\xd6\xd0\</a:t>
            </a:r>
            <a:r>
              <a:rPr lang="en-US" sz="2400" dirty="0" err="1"/>
              <a:t>xce</a:t>
            </a:r>
            <a:r>
              <a:rPr lang="en-US" sz="2400" dirty="0"/>
              <a:t>\xc4' </a:t>
            </a:r>
            <a:r>
              <a:rPr lang="zh-CN" altLang="en-US" sz="2400" dirty="0"/>
              <a:t>但这种方式纯属自找麻烦，如果没有特殊业务要求，请牢记仅使用</a:t>
            </a:r>
            <a:r>
              <a:rPr lang="en-US" sz="2400" dirty="0"/>
              <a:t>UTF-8</a:t>
            </a:r>
            <a:r>
              <a:rPr lang="zh-CN" altLang="en-US" sz="2400" dirty="0"/>
              <a:t>编码。</a:t>
            </a:r>
          </a:p>
          <a:p>
            <a:endParaRPr lang="en-CN" dirty="0"/>
          </a:p>
        </p:txBody>
      </p:sp>
    </p:spTree>
    <p:extLst>
      <p:ext uri="{BB962C8B-B14F-4D97-AF65-F5344CB8AC3E}">
        <p14:creationId xmlns:p14="http://schemas.microsoft.com/office/powerpoint/2010/main" val="1973599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p>
        </p:txBody>
      </p:sp>
      <p:grpSp>
        <p:nvGrpSpPr>
          <p:cNvPr id="3" name="组合 2"/>
          <p:cNvGrpSpPr/>
          <p:nvPr/>
        </p:nvGrpSpPr>
        <p:grpSpPr>
          <a:xfrm>
            <a:off x="2994765" y="217491"/>
            <a:ext cx="968613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34</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476252" y="922096"/>
            <a:ext cx="9505948" cy="520924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访问字符串中的字符</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zh-CN" altLang="en-US" sz="2000" dirty="0">
                <a:latin typeface="Microsoft YaHei UI" panose="020B0503020204020204" pitchFamily="34" charset="-122"/>
                <a:ea typeface="Microsoft YaHei UI" panose="020B0503020204020204" pitchFamily="34" charset="-122"/>
              </a:rPr>
              <a:t>在</a:t>
            </a:r>
            <a:r>
              <a:rPr lang="en-US" altLang="zh-CN" sz="2000" dirty="0">
                <a:latin typeface="Microsoft YaHei UI" panose="020B0503020204020204" pitchFamily="34" charset="-122"/>
                <a:ea typeface="Microsoft YaHei UI" panose="020B0503020204020204" pitchFamily="34" charset="-122"/>
              </a:rPr>
              <a:t>Python</a:t>
            </a:r>
            <a:r>
              <a:rPr lang="zh-CN" altLang="en-US" sz="2000" dirty="0">
                <a:latin typeface="Microsoft YaHei UI" panose="020B0503020204020204" pitchFamily="34" charset="-122"/>
                <a:ea typeface="Microsoft YaHei UI" panose="020B0503020204020204" pitchFamily="34" charset="-122"/>
              </a:rPr>
              <a:t>中，可以使用索引的方法访问字符串的各个字符。其中索引允许负地址，也技术负索引，负索引从字符串的后面访问字符，</a:t>
            </a:r>
            <a:endParaRPr lang="en-US" altLang="zh-CN" sz="2000" dirty="0">
              <a:latin typeface="Microsoft YaHei UI" panose="020B0503020204020204" pitchFamily="34" charset="-122"/>
              <a:ea typeface="Microsoft YaHei UI" panose="020B0503020204020204" pitchFamily="34" charset="-122"/>
            </a:endParaRPr>
          </a:p>
          <a:p>
            <a:pPr>
              <a:lnSpc>
                <a:spcPct val="150000"/>
              </a:lnSpc>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B050"/>
                </a:solidFill>
                <a:latin typeface="Microsoft YaHei UI" panose="020B0503020204020204" pitchFamily="34" charset="-122"/>
                <a:ea typeface="Microsoft YaHei UI" panose="020B0503020204020204" pitchFamily="34" charset="-122"/>
              </a:rPr>
              <a:t>正整数索引访问</a:t>
            </a:r>
          </a:p>
          <a:p>
            <a:pPr>
              <a:lnSpc>
                <a:spcPct val="150000"/>
              </a:lnSpc>
            </a:pPr>
            <a:r>
              <a:rPr lang="en-US" altLang="zh-CN" sz="2000" dirty="0">
                <a:latin typeface="Microsoft YaHei UI" panose="020B0503020204020204" pitchFamily="34" charset="-122"/>
                <a:ea typeface="Microsoft YaHei UI" panose="020B0503020204020204" pitchFamily="34" charset="-122"/>
              </a:rPr>
              <a:t>&gt;&gt;&gt; print("\n</a:t>
            </a:r>
            <a:r>
              <a:rPr lang="zh-CN" altLang="en-US" sz="2000" dirty="0">
                <a:latin typeface="Microsoft YaHei UI" panose="020B0503020204020204" pitchFamily="34" charset="-122"/>
                <a:ea typeface="Microsoft YaHei UI" panose="020B0503020204020204" pitchFamily="34" charset="-122"/>
              </a:rPr>
              <a:t>最后一个字符</a:t>
            </a:r>
            <a:r>
              <a:rPr lang="en-US" altLang="zh-CN" sz="2000" dirty="0">
                <a:latin typeface="Microsoft YaHei UI" panose="020B0503020204020204" pitchFamily="34" charset="-122"/>
                <a:ea typeface="Microsoft YaHei UI" panose="020B0503020204020204" pitchFamily="34" charset="-122"/>
              </a:rPr>
              <a:t>: ")</a:t>
            </a:r>
          </a:p>
          <a:p>
            <a:pPr>
              <a:lnSpc>
                <a:spcPct val="150000"/>
              </a:lnSpc>
            </a:pPr>
            <a:r>
              <a:rPr lang="en-US" altLang="zh-CN" sz="2000" dirty="0">
                <a:latin typeface="Microsoft YaHei UI" panose="020B0503020204020204" pitchFamily="34" charset="-122"/>
                <a:ea typeface="Microsoft YaHei UI" panose="020B0503020204020204" pitchFamily="34" charset="-122"/>
              </a:rPr>
              <a:t>&gt;&gt;&gt; print(String1[</a:t>
            </a:r>
            <a:r>
              <a:rPr lang="en-US" altLang="zh-CN" sz="2000" dirty="0" err="1">
                <a:latin typeface="Microsoft YaHei UI" panose="020B0503020204020204" pitchFamily="34" charset="-122"/>
                <a:ea typeface="Microsoft YaHei UI" panose="020B0503020204020204" pitchFamily="34" charset="-122"/>
              </a:rPr>
              <a:t>len</a:t>
            </a:r>
            <a:r>
              <a:rPr lang="en-US" altLang="zh-CN" sz="2000" dirty="0">
                <a:latin typeface="Microsoft YaHei UI" panose="020B0503020204020204" pitchFamily="34" charset="-122"/>
                <a:ea typeface="Microsoft YaHei UI" panose="020B0503020204020204" pitchFamily="34" charset="-122"/>
              </a:rPr>
              <a:t>(String1) - 1])</a:t>
            </a:r>
          </a:p>
          <a:p>
            <a:pPr>
              <a:lnSpc>
                <a:spcPct val="150000"/>
              </a:lnSpc>
            </a:pPr>
            <a:endParaRPr lang="en-US" altLang="zh-CN" sz="20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000" dirty="0">
                <a:solidFill>
                  <a:srgbClr val="00B050"/>
                </a:solidFill>
                <a:latin typeface="Microsoft YaHei UI" panose="020B0503020204020204" pitchFamily="34" charset="-122"/>
                <a:ea typeface="Microsoft YaHei UI" panose="020B0503020204020204" pitchFamily="34" charset="-122"/>
              </a:rPr>
              <a:t>负整数索引访问</a:t>
            </a:r>
          </a:p>
          <a:p>
            <a:pPr>
              <a:lnSpc>
                <a:spcPct val="150000"/>
              </a:lnSpc>
            </a:pPr>
            <a:r>
              <a:rPr lang="en-US" altLang="zh-CN" sz="2000" dirty="0">
                <a:latin typeface="Microsoft YaHei UI" panose="020B0503020204020204" pitchFamily="34" charset="-122"/>
                <a:ea typeface="Microsoft YaHei UI" panose="020B0503020204020204" pitchFamily="34" charset="-122"/>
              </a:rPr>
              <a:t>&gt;&gt;&gt; print("\n</a:t>
            </a:r>
            <a:r>
              <a:rPr lang="zh-CN" altLang="en-US" sz="2000" dirty="0">
                <a:latin typeface="Microsoft YaHei UI" panose="020B0503020204020204" pitchFamily="34" charset="-122"/>
                <a:ea typeface="Microsoft YaHei UI" panose="020B0503020204020204" pitchFamily="34" charset="-122"/>
              </a:rPr>
              <a:t>最后一个字符</a:t>
            </a:r>
            <a:r>
              <a:rPr lang="en-US" altLang="zh-CN" sz="2000" dirty="0">
                <a:latin typeface="Microsoft YaHei UI" panose="020B0503020204020204" pitchFamily="34" charset="-122"/>
                <a:ea typeface="Microsoft YaHei UI" panose="020B0503020204020204" pitchFamily="34" charset="-122"/>
              </a:rPr>
              <a:t>: ")</a:t>
            </a:r>
          </a:p>
          <a:p>
            <a:pPr>
              <a:lnSpc>
                <a:spcPct val="150000"/>
              </a:lnSpc>
            </a:pPr>
            <a:r>
              <a:rPr lang="en-US" altLang="zh-CN" sz="2000" dirty="0">
                <a:latin typeface="Microsoft YaHei UI" panose="020B0503020204020204" pitchFamily="34" charset="-122"/>
                <a:ea typeface="Microsoft YaHei UI" panose="020B0503020204020204" pitchFamily="34" charset="-122"/>
              </a:rPr>
              <a:t>&gt;&gt;&gt; print(String1[-1]) </a:t>
            </a:r>
            <a:endParaRPr lang="en-US" sz="2000" dirty="0">
              <a:latin typeface="Microsoft YaHei UI" panose="020B0503020204020204" pitchFamily="34" charset="-122"/>
              <a:ea typeface="Microsoft YaHei UI" panose="020B0503020204020204" pitchFamily="34" charset="-122"/>
            </a:endParaRPr>
          </a:p>
        </p:txBody>
      </p:sp>
      <p:sp>
        <p:nvSpPr>
          <p:cNvPr id="12" name="文本框 11">
            <a:extLst>
              <a:ext uri="{FF2B5EF4-FFF2-40B4-BE49-F238E27FC236}">
                <a16:creationId xmlns:a16="http://schemas.microsoft.com/office/drawing/2014/main" id="{8430E6F2-F7E7-42EA-82BC-8ECA7A343CF3}"/>
              </a:ext>
            </a:extLst>
          </p:cNvPr>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1809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2937669" y="217491"/>
            <a:ext cx="9743228"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35</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476252" y="922096"/>
            <a:ext cx="9505948" cy="55678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字符串切片</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要访问字符串中的某个范围的字符，可以使用切片方法。在字符串中切片是通过使用切片操作符</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冒号</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来完成的。</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打印第</a:t>
            </a:r>
            <a:r>
              <a:rPr lang="en-US" altLang="zh-CN" sz="2400" dirty="0">
                <a:solidFill>
                  <a:srgbClr val="00B050"/>
                </a:solidFill>
                <a:latin typeface="Microsoft YaHei UI" panose="020B0503020204020204" pitchFamily="34" charset="-122"/>
                <a:ea typeface="Microsoft YaHei UI" panose="020B0503020204020204" pitchFamily="34" charset="-122"/>
              </a:rPr>
              <a:t>3</a:t>
            </a:r>
            <a:r>
              <a:rPr lang="zh-CN" altLang="en-US" sz="2400" dirty="0">
                <a:solidFill>
                  <a:srgbClr val="00B050"/>
                </a:solidFill>
                <a:latin typeface="Microsoft YaHei UI" panose="020B0503020204020204" pitchFamily="34" charset="-122"/>
                <a:ea typeface="Microsoft YaHei UI" panose="020B0503020204020204" pitchFamily="34" charset="-122"/>
              </a:rPr>
              <a:t>个到第</a:t>
            </a:r>
            <a:r>
              <a:rPr lang="en-US" altLang="zh-CN" sz="2400" dirty="0">
                <a:solidFill>
                  <a:srgbClr val="00B050"/>
                </a:solidFill>
                <a:latin typeface="Microsoft YaHei UI" panose="020B0503020204020204" pitchFamily="34" charset="-122"/>
                <a:ea typeface="Microsoft YaHei UI" panose="020B0503020204020204" pitchFamily="34" charset="-122"/>
              </a:rPr>
              <a:t>9</a:t>
            </a:r>
            <a:r>
              <a:rPr lang="zh-CN" altLang="en-US" sz="2400" dirty="0">
                <a:solidFill>
                  <a:srgbClr val="00B050"/>
                </a:solidFill>
                <a:latin typeface="Microsoft YaHei UI" panose="020B0503020204020204" pitchFamily="34" charset="-122"/>
                <a:ea typeface="Microsoft YaHei UI" panose="020B0503020204020204" pitchFamily="34" charset="-122"/>
              </a:rPr>
              <a:t>个字符</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&gt;&gt;&gt;string S1 = </a:t>
            </a:r>
            <a:r>
              <a:rPr lang="zh-CN" altLang="en-US" sz="2400" dirty="0">
                <a:latin typeface="Microsoft YaHei UI" panose="020B0503020204020204" pitchFamily="34" charset="-122"/>
                <a:ea typeface="Microsoft YaHei UI" panose="020B0503020204020204" pitchFamily="34" charset="-122"/>
              </a:rPr>
              <a:t>“</a:t>
            </a:r>
            <a:r>
              <a:rPr lang="en-US" altLang="zh-CN" sz="2400" dirty="0" err="1">
                <a:latin typeface="Microsoft YaHei UI" panose="020B0503020204020204" pitchFamily="34" charset="-122"/>
                <a:ea typeface="Microsoft YaHei UI" panose="020B0503020204020204" pitchFamily="34" charset="-122"/>
              </a:rPr>
              <a:t>PythonandNumpy</a:t>
            </a: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 </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print(String1[3:9])</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打印第</a:t>
            </a:r>
            <a:r>
              <a:rPr lang="en-US" altLang="zh-CN" sz="2400" dirty="0">
                <a:solidFill>
                  <a:srgbClr val="00B050"/>
                </a:solidFill>
                <a:latin typeface="Microsoft YaHei UI" panose="020B0503020204020204" pitchFamily="34" charset="-122"/>
                <a:ea typeface="Microsoft YaHei UI" panose="020B0503020204020204" pitchFamily="34" charset="-122"/>
              </a:rPr>
              <a:t>3</a:t>
            </a:r>
            <a:r>
              <a:rPr lang="zh-CN" altLang="en-US" sz="2400" dirty="0">
                <a:solidFill>
                  <a:srgbClr val="00B050"/>
                </a:solidFill>
                <a:latin typeface="Microsoft YaHei UI" panose="020B0503020204020204" pitchFamily="34" charset="-122"/>
                <a:ea typeface="Microsoft YaHei UI" panose="020B0503020204020204" pitchFamily="34" charset="-122"/>
              </a:rPr>
              <a:t>个到第</a:t>
            </a:r>
            <a:r>
              <a:rPr lang="en-US" altLang="zh-CN" sz="2400" dirty="0">
                <a:solidFill>
                  <a:srgbClr val="00B050"/>
                </a:solidFill>
                <a:latin typeface="Microsoft YaHei UI" panose="020B0503020204020204" pitchFamily="34" charset="-122"/>
                <a:ea typeface="Microsoft YaHei UI" panose="020B0503020204020204" pitchFamily="34" charset="-122"/>
              </a:rPr>
              <a:t>-2</a:t>
            </a:r>
            <a:r>
              <a:rPr lang="zh-CN" altLang="en-US" sz="2400" dirty="0">
                <a:solidFill>
                  <a:srgbClr val="00B050"/>
                </a:solidFill>
                <a:latin typeface="Microsoft YaHei UI" panose="020B0503020204020204" pitchFamily="34" charset="-122"/>
                <a:ea typeface="Microsoft YaHei UI" panose="020B0503020204020204" pitchFamily="34" charset="-122"/>
              </a:rPr>
              <a:t>个的字符</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print(String1[3:-2])</a:t>
            </a:r>
            <a:endParaRPr lang="en-US" sz="2400" dirty="0">
              <a:latin typeface="Microsoft YaHei UI" panose="020B0503020204020204" pitchFamily="34" charset="-122"/>
              <a:ea typeface="Microsoft YaHei UI" panose="020B0503020204020204" pitchFamily="34" charset="-122"/>
            </a:endParaRPr>
          </a:p>
        </p:txBody>
      </p:sp>
      <p:sp>
        <p:nvSpPr>
          <p:cNvPr id="12" name="文本框 11">
            <a:extLst>
              <a:ext uri="{FF2B5EF4-FFF2-40B4-BE49-F238E27FC236}">
                <a16:creationId xmlns:a16="http://schemas.microsoft.com/office/drawing/2014/main" id="{95F69863-7872-4292-8515-5F5563D056AD}"/>
              </a:ext>
            </a:extLst>
          </p:cNvPr>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7344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2937669" y="217491"/>
            <a:ext cx="9743228"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36</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476252" y="922096"/>
            <a:ext cx="10953748" cy="556780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字符串字符更新</a:t>
            </a:r>
            <a:r>
              <a:rPr lang="en-US" altLang="zh-CN" sz="2400" dirty="0">
                <a:solidFill>
                  <a:srgbClr val="00B050"/>
                </a:solidFill>
                <a:latin typeface="Microsoft YaHei UI" panose="020B0503020204020204" pitchFamily="34" charset="-122"/>
                <a:ea typeface="Microsoft YaHei UI" panose="020B0503020204020204" pitchFamily="34" charset="-122"/>
              </a:rPr>
              <a:t>/</a:t>
            </a:r>
            <a:r>
              <a:rPr lang="zh-CN" altLang="en-US" sz="2400" dirty="0">
                <a:solidFill>
                  <a:srgbClr val="00B050"/>
                </a:solidFill>
                <a:latin typeface="Microsoft YaHei UI" panose="020B0503020204020204" pitchFamily="34" charset="-122"/>
                <a:ea typeface="Microsoft YaHei UI" panose="020B0503020204020204" pitchFamily="34" charset="-122"/>
              </a:rPr>
              <a:t>删除</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在</a:t>
            </a:r>
            <a:r>
              <a:rPr lang="en-US" altLang="zh-CN"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中，不允许从字符串中更新或删除字符</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String1 = "Python And </a:t>
            </a:r>
            <a:r>
              <a:rPr lang="en-US" altLang="zh-CN" sz="2400" dirty="0" err="1">
                <a:latin typeface="Microsoft YaHei UI" panose="020B0503020204020204" pitchFamily="34" charset="-122"/>
                <a:ea typeface="Microsoft YaHei UI" panose="020B0503020204020204" pitchFamily="34" charset="-122"/>
              </a:rPr>
              <a:t>Numpy</a:t>
            </a:r>
            <a:r>
              <a:rPr lang="en-US" altLang="zh-CN" sz="2400" dirty="0">
                <a:latin typeface="Microsoft YaHei UI" panose="020B0503020204020204" pitchFamily="34" charset="-122"/>
                <a:ea typeface="Microsoft YaHei UI" panose="020B0503020204020204" pitchFamily="34" charset="-122"/>
              </a:rPr>
              <a:t>"</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String1[2] = ‘P’</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del String1[2]</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更新整个字符串是允许</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sz="2400" dirty="0">
                <a:latin typeface="Microsoft YaHei UI" panose="020B0503020204020204" pitchFamily="34" charset="-122"/>
                <a:ea typeface="Microsoft YaHei UI" panose="020B0503020204020204" pitchFamily="34" charset="-122"/>
              </a:rPr>
              <a:t>String1 = "</a:t>
            </a:r>
            <a:r>
              <a:rPr lang="en-US" sz="2400" dirty="0" err="1">
                <a:latin typeface="Microsoft YaHei UI" panose="020B0503020204020204" pitchFamily="34" charset="-122"/>
                <a:ea typeface="Microsoft YaHei UI" panose="020B0503020204020204" pitchFamily="34" charset="-122"/>
              </a:rPr>
              <a:t>SpringBoot</a:t>
            </a:r>
            <a:r>
              <a:rPr lang="en-US" sz="2400" dirty="0">
                <a:latin typeface="Microsoft YaHei UI" panose="020B0503020204020204" pitchFamily="34" charset="-122"/>
                <a:ea typeface="Microsoft YaHei UI" panose="020B0503020204020204" pitchFamily="34" charset="-122"/>
              </a:rPr>
              <a:t>“</a:t>
            </a:r>
          </a:p>
          <a:p>
            <a:pPr>
              <a:lnSpc>
                <a:spcPct val="150000"/>
              </a:lnSpc>
            </a:pPr>
            <a:r>
              <a:rPr lang="en-US" sz="2400" dirty="0">
                <a:latin typeface="Microsoft YaHei UI" panose="020B0503020204020204" pitchFamily="34" charset="-122"/>
                <a:ea typeface="Microsoft YaHei UI" panose="020B0503020204020204" pitchFamily="34" charset="-122"/>
              </a:rPr>
              <a:t>&gt;&gt;&gt; del String1</a:t>
            </a:r>
          </a:p>
          <a:p>
            <a:pPr>
              <a:lnSpc>
                <a:spcPct val="150000"/>
              </a:lnSpc>
            </a:pPr>
            <a:r>
              <a:rPr lang="en-US" sz="2400" dirty="0">
                <a:latin typeface="Microsoft YaHei UI" panose="020B0503020204020204" pitchFamily="34" charset="-122"/>
                <a:ea typeface="Microsoft YaHei UI" panose="020B0503020204020204" pitchFamily="34" charset="-122"/>
              </a:rPr>
              <a:t>&gt;&gt;&gt; print(String1)</a:t>
            </a:r>
          </a:p>
        </p:txBody>
      </p:sp>
      <p:sp>
        <p:nvSpPr>
          <p:cNvPr id="12" name="文本框 11">
            <a:extLst>
              <a:ext uri="{FF2B5EF4-FFF2-40B4-BE49-F238E27FC236}">
                <a16:creationId xmlns:a16="http://schemas.microsoft.com/office/drawing/2014/main" id="{95F69863-7872-4292-8515-5F5563D056AD}"/>
              </a:ext>
            </a:extLst>
          </p:cNvPr>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72344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4765" y="217491"/>
            <a:ext cx="968613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37</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633419" y="1225325"/>
            <a:ext cx="9505948" cy="44598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首字母大写</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string = “python”</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string.capitalize</a:t>
            </a:r>
            <a:r>
              <a:rPr lang="en-US" altLang="zh-CN" sz="2400" dirty="0">
                <a:latin typeface="Microsoft YaHei UI" panose="020B0503020204020204" pitchFamily="34" charset="-122"/>
                <a:ea typeface="Microsoft YaHei UI" panose="020B0503020204020204" pitchFamily="34" charset="-122"/>
              </a:rPr>
              <a:t>()</a:t>
            </a: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字符串全体大写</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string.upper</a:t>
            </a:r>
            <a:r>
              <a:rPr lang="en-US" altLang="zh-CN" sz="2400" dirty="0">
                <a:latin typeface="Microsoft YaHei UI" panose="020B0503020204020204" pitchFamily="34" charset="-122"/>
                <a:ea typeface="Microsoft YaHei UI" panose="020B0503020204020204" pitchFamily="34" charset="-122"/>
              </a:rPr>
              <a:t>()</a:t>
            </a: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字符串全体小写</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string.lower</a:t>
            </a:r>
            <a:r>
              <a:rPr lang="en-US" altLang="zh-CN" sz="2400" dirty="0">
                <a:latin typeface="Microsoft YaHei UI" panose="020B0503020204020204" pitchFamily="34" charset="-122"/>
                <a:ea typeface="Microsoft YaHei UI" panose="020B0503020204020204" pitchFamily="34" charset="-122"/>
              </a:rPr>
              <a:t>()</a:t>
            </a:r>
          </a:p>
          <a:p>
            <a:pPr>
              <a:lnSpc>
                <a:spcPct val="150000"/>
              </a:lnSpc>
            </a:pPr>
            <a:endParaRPr lang="en-US" sz="2400" dirty="0">
              <a:latin typeface="Microsoft YaHei UI" panose="020B0503020204020204" pitchFamily="34" charset="-122"/>
              <a:ea typeface="Microsoft YaHei UI" panose="020B0503020204020204" pitchFamily="34" charset="-122"/>
            </a:endParaRPr>
          </a:p>
        </p:txBody>
      </p:sp>
      <p:pic>
        <p:nvPicPr>
          <p:cNvPr id="2050" name="Picture 2" descr="python字符串截取的操作方法- 行业资讯- 亿速云">
            <a:extLst>
              <a:ext uri="{FF2B5EF4-FFF2-40B4-BE49-F238E27FC236}">
                <a16:creationId xmlns:a16="http://schemas.microsoft.com/office/drawing/2014/main" id="{E90BC3B4-E627-4EB0-A27F-8B6AC0FF4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595" r="23725"/>
          <a:stretch/>
        </p:blipFill>
        <p:spPr bwMode="auto">
          <a:xfrm>
            <a:off x="5799216" y="1251799"/>
            <a:ext cx="5622767" cy="443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336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4765" y="217491"/>
            <a:ext cx="968613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38</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831662" y="963787"/>
            <a:ext cx="10280604" cy="612180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返回一个原字符串居中</a:t>
            </a:r>
            <a:r>
              <a:rPr lang="en-US" altLang="zh-CN" sz="2400" dirty="0">
                <a:solidFill>
                  <a:srgbClr val="00B050"/>
                </a:solidFill>
                <a:latin typeface="Microsoft YaHei UI" panose="020B0503020204020204" pitchFamily="34" charset="-122"/>
                <a:ea typeface="Microsoft YaHei UI" panose="020B0503020204020204" pitchFamily="34" charset="-122"/>
              </a:rPr>
              <a:t>,</a:t>
            </a:r>
            <a:r>
              <a:rPr lang="zh-CN" altLang="en-US" sz="2400" dirty="0">
                <a:solidFill>
                  <a:srgbClr val="00B050"/>
                </a:solidFill>
                <a:latin typeface="Microsoft YaHei UI" panose="020B0503020204020204" pitchFamily="34" charset="-122"/>
                <a:ea typeface="Microsoft YaHei UI" panose="020B0503020204020204" pitchFamily="34" charset="-122"/>
              </a:rPr>
              <a:t>并使用空格填充至长度 </a:t>
            </a:r>
            <a:r>
              <a:rPr lang="en-US" altLang="zh-CN" sz="2400" dirty="0">
                <a:solidFill>
                  <a:srgbClr val="00B050"/>
                </a:solidFill>
                <a:latin typeface="Microsoft YaHei UI" panose="020B0503020204020204" pitchFamily="34" charset="-122"/>
                <a:ea typeface="Microsoft YaHei UI" panose="020B0503020204020204" pitchFamily="34" charset="-122"/>
              </a:rPr>
              <a:t>width </a:t>
            </a:r>
            <a:r>
              <a:rPr lang="zh-CN" altLang="en-US" sz="2400" dirty="0">
                <a:solidFill>
                  <a:srgbClr val="00B050"/>
                </a:solidFill>
                <a:latin typeface="Microsoft YaHei UI" panose="020B0503020204020204" pitchFamily="34" charset="-122"/>
                <a:ea typeface="Microsoft YaHei UI" panose="020B0503020204020204" pitchFamily="34" charset="-122"/>
              </a:rPr>
              <a:t>的新字符串</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string.center</a:t>
            </a:r>
            <a:r>
              <a:rPr lang="en-US" altLang="zh-CN" sz="2400" dirty="0">
                <a:latin typeface="Microsoft YaHei UI" panose="020B0503020204020204" pitchFamily="34" charset="-122"/>
                <a:ea typeface="Microsoft YaHei UI" panose="020B0503020204020204" pitchFamily="34" charset="-122"/>
              </a:rPr>
              <a:t>(width)</a:t>
            </a: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返回 </a:t>
            </a:r>
            <a:r>
              <a:rPr lang="en-US" altLang="zh-CN" sz="2400" dirty="0">
                <a:solidFill>
                  <a:srgbClr val="00B050"/>
                </a:solidFill>
                <a:latin typeface="Microsoft YaHei UI" panose="020B0503020204020204" pitchFamily="34" charset="-122"/>
                <a:ea typeface="Microsoft YaHei UI" panose="020B0503020204020204" pitchFamily="34" charset="-122"/>
              </a:rPr>
              <a:t>str </a:t>
            </a:r>
            <a:r>
              <a:rPr lang="zh-CN" altLang="en-US" sz="2400" dirty="0">
                <a:solidFill>
                  <a:srgbClr val="00B050"/>
                </a:solidFill>
                <a:latin typeface="Microsoft YaHei UI" panose="020B0503020204020204" pitchFamily="34" charset="-122"/>
                <a:ea typeface="Microsoft YaHei UI" panose="020B0503020204020204" pitchFamily="34" charset="-122"/>
              </a:rPr>
              <a:t>在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里面出现的次数，如果 </a:t>
            </a:r>
            <a:r>
              <a:rPr lang="en-US" altLang="zh-CN" sz="2400" dirty="0">
                <a:solidFill>
                  <a:srgbClr val="00B050"/>
                </a:solidFill>
                <a:latin typeface="Microsoft YaHei UI" panose="020B0503020204020204" pitchFamily="34" charset="-122"/>
                <a:ea typeface="Microsoft YaHei UI" panose="020B0503020204020204" pitchFamily="34" charset="-122"/>
              </a:rPr>
              <a:t>beg </a:t>
            </a:r>
            <a:r>
              <a:rPr lang="zh-CN" altLang="en-US" sz="2400" dirty="0">
                <a:solidFill>
                  <a:srgbClr val="00B050"/>
                </a:solidFill>
                <a:latin typeface="Microsoft YaHei UI" panose="020B0503020204020204" pitchFamily="34" charset="-122"/>
                <a:ea typeface="Microsoft YaHei UI" panose="020B0503020204020204" pitchFamily="34" charset="-122"/>
              </a:rPr>
              <a:t>或者 </a:t>
            </a:r>
            <a:r>
              <a:rPr lang="en-US" altLang="zh-CN" sz="2400" dirty="0">
                <a:solidFill>
                  <a:srgbClr val="00B050"/>
                </a:solidFill>
                <a:latin typeface="Microsoft YaHei UI" panose="020B0503020204020204" pitchFamily="34" charset="-122"/>
                <a:ea typeface="Microsoft YaHei UI" panose="020B0503020204020204" pitchFamily="34" charset="-122"/>
              </a:rPr>
              <a:t>end </a:t>
            </a:r>
            <a:r>
              <a:rPr lang="zh-CN" altLang="en-US" sz="2400" dirty="0">
                <a:solidFill>
                  <a:srgbClr val="00B050"/>
                </a:solidFill>
                <a:latin typeface="Microsoft YaHei UI" panose="020B0503020204020204" pitchFamily="34" charset="-122"/>
                <a:ea typeface="Microsoft YaHei UI" panose="020B0503020204020204" pitchFamily="34" charset="-122"/>
              </a:rPr>
              <a:t>指定则返回指定范围内 </a:t>
            </a:r>
            <a:r>
              <a:rPr lang="en-US" altLang="zh-CN" sz="2400" dirty="0">
                <a:solidFill>
                  <a:srgbClr val="00B050"/>
                </a:solidFill>
                <a:latin typeface="Microsoft YaHei UI" panose="020B0503020204020204" pitchFamily="34" charset="-122"/>
                <a:ea typeface="Microsoft YaHei UI" panose="020B0503020204020204" pitchFamily="34" charset="-122"/>
              </a:rPr>
              <a:t>str </a:t>
            </a:r>
            <a:r>
              <a:rPr lang="zh-CN" altLang="en-US" sz="2400" dirty="0">
                <a:solidFill>
                  <a:srgbClr val="00B050"/>
                </a:solidFill>
                <a:latin typeface="Microsoft YaHei UI" panose="020B0503020204020204" pitchFamily="34" charset="-122"/>
                <a:ea typeface="Microsoft YaHei UI" panose="020B0503020204020204" pitchFamily="34" charset="-122"/>
              </a:rPr>
              <a:t>出现的次数</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da-DK" altLang="zh-CN" sz="2400" dirty="0">
                <a:latin typeface="Microsoft YaHei UI" panose="020B0503020204020204" pitchFamily="34" charset="-122"/>
                <a:ea typeface="Microsoft YaHei UI" panose="020B0503020204020204" pitchFamily="34" charset="-122"/>
              </a:rPr>
              <a:t>string.count(str, beg=0, end=len(string))</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检查字符串是否以 </a:t>
            </a:r>
            <a:r>
              <a:rPr lang="en-US" altLang="zh-CN" sz="2400" dirty="0">
                <a:solidFill>
                  <a:srgbClr val="00B050"/>
                </a:solidFill>
                <a:latin typeface="Microsoft YaHei UI" panose="020B0503020204020204" pitchFamily="34" charset="-122"/>
                <a:ea typeface="Microsoft YaHei UI" panose="020B0503020204020204" pitchFamily="34" charset="-122"/>
              </a:rPr>
              <a:t>obj </a:t>
            </a:r>
            <a:r>
              <a:rPr lang="zh-CN" altLang="en-US" sz="2400" dirty="0">
                <a:solidFill>
                  <a:srgbClr val="00B050"/>
                </a:solidFill>
                <a:latin typeface="Microsoft YaHei UI" panose="020B0503020204020204" pitchFamily="34" charset="-122"/>
                <a:ea typeface="Microsoft YaHei UI" panose="020B0503020204020204" pitchFamily="34" charset="-122"/>
              </a:rPr>
              <a:t>结束</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string.endswith</a:t>
            </a:r>
            <a:r>
              <a:rPr lang="en-US" altLang="zh-CN" sz="2400" dirty="0">
                <a:latin typeface="Microsoft YaHei UI" panose="020B0503020204020204" pitchFamily="34" charset="-122"/>
                <a:ea typeface="Microsoft YaHei UI" panose="020B0503020204020204" pitchFamily="34" charset="-122"/>
              </a:rPr>
              <a:t>(obj, beg=0, end=</a:t>
            </a:r>
            <a:r>
              <a:rPr lang="en-US" altLang="zh-CN" sz="2400" dirty="0" err="1">
                <a:latin typeface="Microsoft YaHei UI" panose="020B0503020204020204" pitchFamily="34" charset="-122"/>
                <a:ea typeface="Microsoft YaHei UI" panose="020B0503020204020204" pitchFamily="34" charset="-122"/>
              </a:rPr>
              <a:t>len</a:t>
            </a:r>
            <a:r>
              <a:rPr lang="en-US" altLang="zh-CN" sz="2400" dirty="0">
                <a:latin typeface="Microsoft YaHei UI" panose="020B0503020204020204" pitchFamily="34" charset="-122"/>
                <a:ea typeface="Microsoft YaHei UI" panose="020B0503020204020204" pitchFamily="34" charset="-122"/>
              </a:rPr>
              <a:t>(string))</a:t>
            </a: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检测 </a:t>
            </a:r>
            <a:r>
              <a:rPr lang="en-US" sz="2400" dirty="0">
                <a:solidFill>
                  <a:srgbClr val="00B050"/>
                </a:solidFill>
                <a:latin typeface="Microsoft YaHei UI" panose="020B0503020204020204" pitchFamily="34" charset="-122"/>
                <a:ea typeface="Microsoft YaHei UI" panose="020B0503020204020204" pitchFamily="34" charset="-122"/>
              </a:rPr>
              <a:t>str </a:t>
            </a:r>
            <a:r>
              <a:rPr lang="zh-CN" altLang="en-US" sz="2400" dirty="0">
                <a:solidFill>
                  <a:srgbClr val="00B050"/>
                </a:solidFill>
                <a:latin typeface="Microsoft YaHei UI" panose="020B0503020204020204" pitchFamily="34" charset="-122"/>
                <a:ea typeface="Microsoft YaHei UI" panose="020B0503020204020204" pitchFamily="34" charset="-122"/>
              </a:rPr>
              <a:t>是否包含在 </a:t>
            </a:r>
            <a:r>
              <a:rPr lang="en-US"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中</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sz="2400" dirty="0" err="1">
                <a:latin typeface="Microsoft YaHei UI" panose="020B0503020204020204" pitchFamily="34" charset="-122"/>
                <a:ea typeface="Microsoft YaHei UI" panose="020B0503020204020204" pitchFamily="34" charset="-122"/>
              </a:rPr>
              <a:t>string.find</a:t>
            </a:r>
            <a:r>
              <a:rPr lang="en-US" sz="2400" dirty="0">
                <a:latin typeface="Microsoft YaHei UI" panose="020B0503020204020204" pitchFamily="34" charset="-122"/>
                <a:ea typeface="Microsoft YaHei UI" panose="020B0503020204020204" pitchFamily="34" charset="-122"/>
              </a:rPr>
              <a:t>(str, beg=0, end=</a:t>
            </a:r>
            <a:r>
              <a:rPr lang="en-US" sz="2400" dirty="0" err="1">
                <a:latin typeface="Microsoft YaHei UI" panose="020B0503020204020204" pitchFamily="34" charset="-122"/>
                <a:ea typeface="Microsoft YaHei UI" panose="020B0503020204020204" pitchFamily="34" charset="-122"/>
              </a:rPr>
              <a:t>len</a:t>
            </a:r>
            <a:r>
              <a:rPr lang="en-US" sz="2400" dirty="0">
                <a:latin typeface="Microsoft YaHei UI" panose="020B0503020204020204" pitchFamily="34" charset="-122"/>
                <a:ea typeface="Microsoft YaHei UI" panose="020B0503020204020204" pitchFamily="34" charset="-122"/>
              </a:rPr>
              <a:t>(string))</a:t>
            </a:r>
          </a:p>
          <a:p>
            <a:pPr>
              <a:lnSpc>
                <a:spcPct val="150000"/>
              </a:lnSpc>
            </a:pPr>
            <a:r>
              <a:rPr lang="en-US" sz="2400" dirty="0">
                <a:latin typeface="Microsoft YaHei UI" panose="020B0503020204020204" pitchFamily="34" charset="-122"/>
                <a:ea typeface="Microsoft YaHei UI" panose="020B0503020204020204" pitchFamily="34" charset="-122"/>
              </a:rPr>
              <a:t>&gt;&gt;&gt; </a:t>
            </a:r>
            <a:r>
              <a:rPr lang="en-US" sz="2400" dirty="0" err="1">
                <a:latin typeface="Microsoft YaHei UI" panose="020B0503020204020204" pitchFamily="34" charset="-122"/>
                <a:ea typeface="Microsoft YaHei UI" panose="020B0503020204020204" pitchFamily="34" charset="-122"/>
              </a:rPr>
              <a:t>string.index</a:t>
            </a:r>
            <a:r>
              <a:rPr lang="en-US" sz="2400" dirty="0">
                <a:latin typeface="Microsoft YaHei UI" panose="020B0503020204020204" pitchFamily="34" charset="-122"/>
                <a:ea typeface="Microsoft YaHei UI" panose="020B0503020204020204" pitchFamily="34" charset="-122"/>
              </a:rPr>
              <a:t>(str, beg=0, end=</a:t>
            </a:r>
            <a:r>
              <a:rPr lang="en-US" sz="2400" dirty="0" err="1">
                <a:latin typeface="Microsoft YaHei UI" panose="020B0503020204020204" pitchFamily="34" charset="-122"/>
                <a:ea typeface="Microsoft YaHei UI" panose="020B0503020204020204" pitchFamily="34" charset="-122"/>
              </a:rPr>
              <a:t>len</a:t>
            </a:r>
            <a:r>
              <a:rPr lang="en-US" sz="2400" dirty="0">
                <a:latin typeface="Microsoft YaHei UI" panose="020B0503020204020204" pitchFamily="34" charset="-122"/>
                <a:ea typeface="Microsoft YaHei UI" panose="020B0503020204020204" pitchFamily="34" charset="-122"/>
              </a:rPr>
              <a:t>(string))</a:t>
            </a:r>
          </a:p>
          <a:p>
            <a:pPr>
              <a:lnSpc>
                <a:spcPct val="150000"/>
              </a:lnSpc>
            </a:pPr>
            <a:endParaRPr lang="en-US"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97725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4765" y="217491"/>
            <a:ext cx="968613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39</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811114" y="1165853"/>
            <a:ext cx="10280604" cy="44598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如果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至少有一个字符并且所有字符都是字母或数字则返回</a:t>
            </a:r>
            <a:r>
              <a:rPr lang="en-US" altLang="zh-CN" sz="2400" dirty="0">
                <a:solidFill>
                  <a:srgbClr val="00B050"/>
                </a:solidFill>
                <a:latin typeface="Microsoft YaHei UI" panose="020B0503020204020204" pitchFamily="34" charset="-122"/>
                <a:ea typeface="Microsoft YaHei UI" panose="020B0503020204020204" pitchFamily="34" charset="-122"/>
              </a:rPr>
              <a:t>True</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string.isalnum</a:t>
            </a:r>
            <a:r>
              <a:rPr lang="en-US" altLang="zh-CN" sz="2400" dirty="0">
                <a:latin typeface="Microsoft YaHei UI" panose="020B0503020204020204" pitchFamily="34" charset="-122"/>
                <a:ea typeface="Microsoft YaHei UI" panose="020B0503020204020204" pitchFamily="34" charset="-122"/>
              </a:rPr>
              <a:t>()</a:t>
            </a:r>
            <a:endParaRPr lang="zh-CN" altLang="en-US"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如果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至少有一个字符并且所有字符都是字母则返回 </a:t>
            </a:r>
            <a:r>
              <a:rPr lang="en-US" altLang="zh-CN" sz="2400" dirty="0">
                <a:solidFill>
                  <a:srgbClr val="00B050"/>
                </a:solidFill>
                <a:latin typeface="Microsoft YaHei UI" panose="020B0503020204020204" pitchFamily="34" charset="-122"/>
                <a:ea typeface="Microsoft YaHei UI" panose="020B0503020204020204" pitchFamily="34" charset="-122"/>
              </a:rPr>
              <a:t>True</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string.isalpha</a:t>
            </a:r>
            <a:r>
              <a:rPr lang="en-US" altLang="zh-CN" sz="2400" dirty="0">
                <a:latin typeface="Microsoft YaHei UI" panose="020B0503020204020204" pitchFamily="34" charset="-122"/>
                <a:ea typeface="Microsoft YaHei UI" panose="020B0503020204020204" pitchFamily="34" charset="-122"/>
              </a:rPr>
              <a:t>()</a:t>
            </a:r>
            <a:endParaRPr lang="zh-CN" altLang="en-US"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如果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只包含数字则返回 </a:t>
            </a:r>
            <a:r>
              <a:rPr lang="en-US" altLang="zh-CN" sz="2400" dirty="0">
                <a:solidFill>
                  <a:srgbClr val="00B050"/>
                </a:solidFill>
                <a:latin typeface="Microsoft YaHei UI" panose="020B0503020204020204" pitchFamily="34" charset="-122"/>
                <a:ea typeface="Microsoft YaHei UI" panose="020B0503020204020204" pitchFamily="34" charset="-122"/>
              </a:rPr>
              <a:t>True </a:t>
            </a:r>
            <a:r>
              <a:rPr lang="zh-CN" altLang="en-US" sz="2400" dirty="0">
                <a:solidFill>
                  <a:srgbClr val="00B050"/>
                </a:solidFill>
                <a:latin typeface="Microsoft YaHei UI" panose="020B0503020204020204" pitchFamily="34" charset="-122"/>
                <a:ea typeface="Microsoft YaHei UI" panose="020B0503020204020204" pitchFamily="34" charset="-122"/>
              </a:rPr>
              <a:t>否则返回 </a:t>
            </a:r>
            <a:r>
              <a:rPr lang="en-US" altLang="zh-CN" sz="2400" dirty="0">
                <a:solidFill>
                  <a:srgbClr val="00B050"/>
                </a:solidFill>
                <a:latin typeface="Microsoft YaHei UI" panose="020B0503020204020204" pitchFamily="34" charset="-122"/>
                <a:ea typeface="Microsoft YaHei UI" panose="020B0503020204020204" pitchFamily="34" charset="-122"/>
              </a:rPr>
              <a:t>False</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string.isdigit</a:t>
            </a:r>
            <a:r>
              <a:rPr lang="en-US" altLang="zh-CN" sz="2400" dirty="0">
                <a:latin typeface="Microsoft YaHei UI" panose="020B0503020204020204" pitchFamily="34" charset="-122"/>
                <a:ea typeface="Microsoft YaHei UI" panose="020B0503020204020204" pitchFamily="34" charset="-122"/>
              </a:rPr>
              <a:t>()</a:t>
            </a:r>
            <a:endParaRPr lang="zh-CN" altLang="en-US"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如果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中只包含空格，则返回 </a:t>
            </a:r>
            <a:r>
              <a:rPr lang="en-US" altLang="zh-CN" sz="2400" dirty="0">
                <a:solidFill>
                  <a:srgbClr val="00B050"/>
                </a:solidFill>
                <a:latin typeface="Microsoft YaHei UI" panose="020B0503020204020204" pitchFamily="34" charset="-122"/>
                <a:ea typeface="Microsoft YaHei UI" panose="020B0503020204020204" pitchFamily="34" charset="-122"/>
              </a:rPr>
              <a:t>True</a:t>
            </a:r>
            <a:r>
              <a:rPr lang="zh-CN" altLang="en-US" sz="2400" dirty="0">
                <a:solidFill>
                  <a:srgbClr val="00B050"/>
                </a:solidFill>
                <a:latin typeface="Microsoft YaHei UI" panose="020B0503020204020204" pitchFamily="34" charset="-122"/>
                <a:ea typeface="Microsoft YaHei UI" panose="020B0503020204020204" pitchFamily="34" charset="-122"/>
              </a:rPr>
              <a:t>，否则返回 </a:t>
            </a:r>
            <a:r>
              <a:rPr lang="en-US" altLang="zh-CN" sz="2400" dirty="0">
                <a:solidFill>
                  <a:srgbClr val="00B050"/>
                </a:solidFill>
                <a:latin typeface="Microsoft YaHei UI" panose="020B0503020204020204" pitchFamily="34" charset="-122"/>
                <a:ea typeface="Microsoft YaHei UI" panose="020B0503020204020204" pitchFamily="34" charset="-122"/>
              </a:rPr>
              <a:t>False</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string.isspace</a:t>
            </a:r>
            <a:r>
              <a:rPr lang="en-US" altLang="zh-CN" sz="2400" dirty="0">
                <a:latin typeface="Microsoft YaHei UI" panose="020B0503020204020204" pitchFamily="34" charset="-122"/>
                <a:ea typeface="Microsoft YaHei UI" panose="020B0503020204020204" pitchFamily="34" charset="-122"/>
              </a:rPr>
              <a:t>()</a:t>
            </a:r>
          </a:p>
        </p:txBody>
      </p:sp>
    </p:spTree>
    <p:extLst>
      <p:ext uri="{BB962C8B-B14F-4D97-AF65-F5344CB8AC3E}">
        <p14:creationId xmlns:p14="http://schemas.microsoft.com/office/powerpoint/2010/main" val="1981098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0</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3467608"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41317" y="217491"/>
            <a:ext cx="8239579"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428625" y="621781"/>
            <a:ext cx="11629390" cy="6368218"/>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Python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之特性</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简单易用</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12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简单主义，看好的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程序就和阅读英语一样。语法要求严格，但是相对简单，代码量少。</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开源免费</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开发者自由下载阅读，甚至修改</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源代码</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资源丰富</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本身的库资源丰富，且第三方库众多（</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Nmpy</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Pandas</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移植便利</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适用多平台，如</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MacOS</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Linux</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Andorid</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IOS…</a:t>
            </a:r>
          </a:p>
          <a:p>
            <a:pPr marL="342900" indent="-342900">
              <a:lnSpc>
                <a:spcPct val="12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面向对象</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既支持面向过程、又支持面向对象、编程灵活</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胶水语言</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通过接口和函数库的方式，快速集成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Java</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等语言代码</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50000"/>
              </a:lnSpc>
              <a:buFont typeface="Wingdings" panose="05000000000000000000" charset="0"/>
              <a:buAutoNum type="arabicPeriod"/>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Picture 9">
            <a:extLst>
              <a:ext uri="{FF2B5EF4-FFF2-40B4-BE49-F238E27FC236}">
                <a16:creationId xmlns:a16="http://schemas.microsoft.com/office/drawing/2014/main" id="{896364E1-8BE6-4DDD-AF01-8D4F78350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7745" y="2821954"/>
            <a:ext cx="2905552" cy="2905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a:t>
            </a:fld>
            <a:endParaRPr lang="zh-CN" altLang="en-US"/>
          </a:p>
        </p:txBody>
      </p:sp>
    </p:spTree>
    <p:extLst>
      <p:ext uri="{BB962C8B-B14F-4D97-AF65-F5344CB8AC3E}">
        <p14:creationId xmlns:p14="http://schemas.microsoft.com/office/powerpoint/2010/main" val="819520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4765" y="217491"/>
            <a:ext cx="968613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40</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811114" y="1165853"/>
            <a:ext cx="10280604" cy="335181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删除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字符串末尾的空格</a:t>
            </a:r>
            <a:r>
              <a:rPr lang="en-US" altLang="zh-CN" sz="2400" dirty="0">
                <a:solidFill>
                  <a:srgbClr val="00B050"/>
                </a:solidFill>
                <a:latin typeface="Microsoft YaHei UI" panose="020B0503020204020204" pitchFamily="34" charset="-122"/>
                <a:ea typeface="Microsoft YaHei UI" panose="020B0503020204020204" pitchFamily="34" charset="-122"/>
              </a:rPr>
              <a:t>.</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string.rstrip</a:t>
            </a:r>
            <a:r>
              <a:rPr lang="en-US" altLang="zh-CN" sz="2400" dirty="0">
                <a:latin typeface="Microsoft YaHei UI" panose="020B0503020204020204" pitchFamily="34" charset="-122"/>
                <a:ea typeface="Microsoft YaHei UI" panose="020B0503020204020204" pitchFamily="34" charset="-122"/>
              </a:rPr>
              <a:t>()</a:t>
            </a: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截掉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左边的空格</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string.lstrip</a:t>
            </a:r>
            <a:r>
              <a:rPr lang="en-US" altLang="zh-CN" sz="2400" dirty="0">
                <a:latin typeface="Microsoft YaHei UI" panose="020B0503020204020204" pitchFamily="34" charset="-122"/>
                <a:ea typeface="Microsoft YaHei UI" panose="020B0503020204020204" pitchFamily="34" charset="-122"/>
              </a:rPr>
              <a:t>()</a:t>
            </a: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在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上执行 </a:t>
            </a:r>
            <a:r>
              <a:rPr lang="en-US" altLang="zh-CN" sz="2400" dirty="0" err="1">
                <a:solidFill>
                  <a:srgbClr val="00B050"/>
                </a:solidFill>
                <a:latin typeface="Microsoft YaHei UI" panose="020B0503020204020204" pitchFamily="34" charset="-122"/>
                <a:ea typeface="Microsoft YaHei UI" panose="020B0503020204020204" pitchFamily="34" charset="-122"/>
              </a:rPr>
              <a:t>lstrip</a:t>
            </a:r>
            <a:r>
              <a:rPr lang="en-US" altLang="zh-CN" sz="2400" dirty="0">
                <a:solidFill>
                  <a:srgbClr val="00B050"/>
                </a:solidFill>
                <a:latin typeface="Microsoft YaHei UI" panose="020B0503020204020204" pitchFamily="34" charset="-122"/>
                <a:ea typeface="Microsoft YaHei UI" panose="020B0503020204020204" pitchFamily="34" charset="-122"/>
              </a:rPr>
              <a:t>()</a:t>
            </a:r>
            <a:r>
              <a:rPr lang="zh-CN" altLang="en-US" sz="2400" dirty="0">
                <a:solidFill>
                  <a:srgbClr val="00B050"/>
                </a:solidFill>
                <a:latin typeface="Microsoft YaHei UI" panose="020B0503020204020204" pitchFamily="34" charset="-122"/>
                <a:ea typeface="Microsoft YaHei UI" panose="020B0503020204020204" pitchFamily="34" charset="-122"/>
              </a:rPr>
              <a:t>和 </a:t>
            </a:r>
            <a:r>
              <a:rPr lang="en-US" altLang="zh-CN" sz="2400" dirty="0" err="1">
                <a:solidFill>
                  <a:srgbClr val="00B050"/>
                </a:solidFill>
                <a:latin typeface="Microsoft YaHei UI" panose="020B0503020204020204" pitchFamily="34" charset="-122"/>
                <a:ea typeface="Microsoft YaHei UI" panose="020B0503020204020204" pitchFamily="34" charset="-122"/>
              </a:rPr>
              <a:t>rstrip</a:t>
            </a:r>
            <a:r>
              <a:rPr lang="en-US" altLang="zh-CN" sz="2400" dirty="0">
                <a:solidFill>
                  <a:srgbClr val="00B050"/>
                </a:solidFill>
                <a:latin typeface="Microsoft YaHei UI" panose="020B0503020204020204" pitchFamily="34" charset="-122"/>
                <a:ea typeface="Microsoft YaHei UI" panose="020B0503020204020204" pitchFamily="34" charset="-122"/>
              </a:rPr>
              <a:t>()</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string.strip</a:t>
            </a:r>
            <a:r>
              <a:rPr lang="en-US" altLang="zh-CN" sz="2400" dirty="0">
                <a:latin typeface="Microsoft YaHei UI" panose="020B0503020204020204" pitchFamily="34" charset="-122"/>
                <a:ea typeface="Microsoft YaHei UI" panose="020B0503020204020204" pitchFamily="34" charset="-122"/>
              </a:rPr>
              <a:t>([obj])</a:t>
            </a:r>
          </a:p>
        </p:txBody>
      </p:sp>
    </p:spTree>
    <p:extLst>
      <p:ext uri="{BB962C8B-B14F-4D97-AF65-F5344CB8AC3E}">
        <p14:creationId xmlns:p14="http://schemas.microsoft.com/office/powerpoint/2010/main" val="450198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4765" y="217491"/>
            <a:ext cx="968613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41</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811114" y="1165853"/>
            <a:ext cx="10280604" cy="39058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以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作为分隔符，将 </a:t>
            </a:r>
            <a:r>
              <a:rPr lang="en-US" altLang="zh-CN" sz="2400" dirty="0">
                <a:solidFill>
                  <a:srgbClr val="00B050"/>
                </a:solidFill>
                <a:latin typeface="Microsoft YaHei UI" panose="020B0503020204020204" pitchFamily="34" charset="-122"/>
                <a:ea typeface="Microsoft YaHei UI" panose="020B0503020204020204" pitchFamily="34" charset="-122"/>
              </a:rPr>
              <a:t>seq </a:t>
            </a:r>
            <a:r>
              <a:rPr lang="zh-CN" altLang="en-US" sz="2400" dirty="0">
                <a:solidFill>
                  <a:srgbClr val="00B050"/>
                </a:solidFill>
                <a:latin typeface="Microsoft YaHei UI" panose="020B0503020204020204" pitchFamily="34" charset="-122"/>
                <a:ea typeface="Microsoft YaHei UI" panose="020B0503020204020204" pitchFamily="34" charset="-122"/>
              </a:rPr>
              <a:t>中所有的元素</a:t>
            </a:r>
            <a:r>
              <a:rPr lang="en-US" altLang="zh-CN" sz="2400" dirty="0">
                <a:solidFill>
                  <a:srgbClr val="00B050"/>
                </a:solidFill>
                <a:latin typeface="Microsoft YaHei UI" panose="020B0503020204020204" pitchFamily="34" charset="-122"/>
                <a:ea typeface="Microsoft YaHei UI" panose="020B0503020204020204" pitchFamily="34" charset="-122"/>
              </a:rPr>
              <a:t>(</a:t>
            </a:r>
            <a:r>
              <a:rPr lang="zh-CN" altLang="en-US" sz="2400" dirty="0">
                <a:solidFill>
                  <a:srgbClr val="00B050"/>
                </a:solidFill>
                <a:latin typeface="Microsoft YaHei UI" panose="020B0503020204020204" pitchFamily="34" charset="-122"/>
                <a:ea typeface="Microsoft YaHei UI" panose="020B0503020204020204" pitchFamily="34" charset="-122"/>
              </a:rPr>
              <a:t>的字符串表示</a:t>
            </a:r>
            <a:r>
              <a:rPr lang="en-US" altLang="zh-CN" sz="2400" dirty="0">
                <a:solidFill>
                  <a:srgbClr val="00B050"/>
                </a:solidFill>
                <a:latin typeface="Microsoft YaHei UI" panose="020B0503020204020204" pitchFamily="34" charset="-122"/>
                <a:ea typeface="Microsoft YaHei UI" panose="020B0503020204020204" pitchFamily="34" charset="-122"/>
              </a:rPr>
              <a:t>)</a:t>
            </a:r>
            <a:r>
              <a:rPr lang="zh-CN" altLang="en-US" sz="2400" dirty="0">
                <a:solidFill>
                  <a:srgbClr val="00B050"/>
                </a:solidFill>
                <a:latin typeface="Microsoft YaHei UI" panose="020B0503020204020204" pitchFamily="34" charset="-122"/>
                <a:ea typeface="Microsoft YaHei UI" panose="020B0503020204020204" pitchFamily="34" charset="-122"/>
              </a:rPr>
              <a:t>合并为一个新的字符串</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string.join</a:t>
            </a:r>
            <a:r>
              <a:rPr lang="en-US" altLang="zh-CN" sz="2400" dirty="0">
                <a:latin typeface="Microsoft YaHei UI" panose="020B0503020204020204" pitchFamily="34" charset="-122"/>
                <a:ea typeface="Microsoft YaHei UI" panose="020B0503020204020204" pitchFamily="34" charset="-122"/>
              </a:rPr>
              <a:t>(seq)</a:t>
            </a:r>
          </a:p>
          <a:p>
            <a:pPr>
              <a:lnSpc>
                <a:spcPct val="150000"/>
              </a:lnSpc>
            </a:pPr>
            <a:endParaRPr lang="zh-CN" altLang="en-US"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以 </a:t>
            </a:r>
            <a:r>
              <a:rPr lang="en-US" altLang="zh-CN" sz="2400" dirty="0">
                <a:solidFill>
                  <a:srgbClr val="00B050"/>
                </a:solidFill>
                <a:latin typeface="Microsoft YaHei UI" panose="020B0503020204020204" pitchFamily="34" charset="-122"/>
                <a:ea typeface="Microsoft YaHei UI" panose="020B0503020204020204" pitchFamily="34" charset="-122"/>
              </a:rPr>
              <a:t>str </a:t>
            </a:r>
            <a:r>
              <a:rPr lang="zh-CN" altLang="en-US" sz="2400" dirty="0">
                <a:solidFill>
                  <a:srgbClr val="00B050"/>
                </a:solidFill>
                <a:latin typeface="Microsoft YaHei UI" panose="020B0503020204020204" pitchFamily="34" charset="-122"/>
                <a:ea typeface="Microsoft YaHei UI" panose="020B0503020204020204" pitchFamily="34" charset="-122"/>
              </a:rPr>
              <a:t>为分隔符切片 </a:t>
            </a:r>
            <a:r>
              <a:rPr lang="en-US" altLang="zh-CN" sz="2400" dirty="0">
                <a:solidFill>
                  <a:srgbClr val="00B050"/>
                </a:solidFill>
                <a:latin typeface="Microsoft YaHei UI" panose="020B0503020204020204" pitchFamily="34" charset="-122"/>
                <a:ea typeface="Microsoft YaHei UI" panose="020B0503020204020204" pitchFamily="34" charset="-122"/>
              </a:rPr>
              <a:t>string</a:t>
            </a:r>
            <a:r>
              <a:rPr lang="zh-CN" altLang="en-US" sz="2400" dirty="0">
                <a:solidFill>
                  <a:srgbClr val="00B050"/>
                </a:solidFill>
                <a:latin typeface="Microsoft YaHei UI" panose="020B0503020204020204" pitchFamily="34" charset="-122"/>
                <a:ea typeface="Microsoft YaHei UI" panose="020B0503020204020204" pitchFamily="34" charset="-122"/>
              </a:rPr>
              <a:t>，如果 </a:t>
            </a:r>
            <a:r>
              <a:rPr lang="en-US" altLang="zh-CN" sz="2400" dirty="0">
                <a:solidFill>
                  <a:srgbClr val="00B050"/>
                </a:solidFill>
                <a:latin typeface="Microsoft YaHei UI" panose="020B0503020204020204" pitchFamily="34" charset="-122"/>
                <a:ea typeface="Microsoft YaHei UI" panose="020B0503020204020204" pitchFamily="34" charset="-122"/>
              </a:rPr>
              <a:t>num </a:t>
            </a:r>
            <a:r>
              <a:rPr lang="zh-CN" altLang="en-US" sz="2400" dirty="0">
                <a:solidFill>
                  <a:srgbClr val="00B050"/>
                </a:solidFill>
                <a:latin typeface="Microsoft YaHei UI" panose="020B0503020204020204" pitchFamily="34" charset="-122"/>
                <a:ea typeface="Microsoft YaHei UI" panose="020B0503020204020204" pitchFamily="34" charset="-122"/>
              </a:rPr>
              <a:t>有指定值，则仅分隔 </a:t>
            </a:r>
            <a:r>
              <a:rPr lang="en-US" altLang="zh-CN" sz="2400" dirty="0">
                <a:solidFill>
                  <a:srgbClr val="00B050"/>
                </a:solidFill>
                <a:latin typeface="Microsoft YaHei UI" panose="020B0503020204020204" pitchFamily="34" charset="-122"/>
                <a:ea typeface="Microsoft YaHei UI" panose="020B0503020204020204" pitchFamily="34" charset="-122"/>
              </a:rPr>
              <a:t>num+ </a:t>
            </a:r>
            <a:r>
              <a:rPr lang="zh-CN" altLang="en-US" sz="2400" dirty="0">
                <a:solidFill>
                  <a:srgbClr val="00B050"/>
                </a:solidFill>
                <a:latin typeface="Microsoft YaHei UI" panose="020B0503020204020204" pitchFamily="34" charset="-122"/>
                <a:ea typeface="Microsoft YaHei UI" panose="020B0503020204020204" pitchFamily="34" charset="-122"/>
              </a:rPr>
              <a:t>个子字符串</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string.split</a:t>
            </a:r>
            <a:r>
              <a:rPr lang="en-US" altLang="zh-CN" sz="2400" dirty="0">
                <a:latin typeface="Microsoft YaHei UI" panose="020B0503020204020204" pitchFamily="34" charset="-122"/>
                <a:ea typeface="Microsoft YaHei UI" panose="020B0503020204020204" pitchFamily="34" charset="-122"/>
              </a:rPr>
              <a:t>(str="", num=</a:t>
            </a:r>
            <a:r>
              <a:rPr lang="en-US" altLang="zh-CN" sz="2400" dirty="0" err="1">
                <a:latin typeface="Microsoft YaHei UI" panose="020B0503020204020204" pitchFamily="34" charset="-122"/>
                <a:ea typeface="Microsoft YaHei UI" panose="020B0503020204020204" pitchFamily="34" charset="-122"/>
              </a:rPr>
              <a:t>string.count</a:t>
            </a:r>
            <a:r>
              <a:rPr lang="en-US" altLang="zh-CN" sz="2400" dirty="0">
                <a:latin typeface="Microsoft YaHei UI" panose="020B0503020204020204" pitchFamily="34" charset="-122"/>
                <a:ea typeface="Microsoft YaHei UI" panose="020B0503020204020204" pitchFamily="34" charset="-122"/>
              </a:rPr>
              <a:t>(str))</a:t>
            </a:r>
          </a:p>
        </p:txBody>
      </p:sp>
    </p:spTree>
    <p:extLst>
      <p:ext uri="{BB962C8B-B14F-4D97-AF65-F5344CB8AC3E}">
        <p14:creationId xmlns:p14="http://schemas.microsoft.com/office/powerpoint/2010/main" val="1567350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4765" y="217491"/>
            <a:ext cx="968613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42</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831663" y="1476093"/>
            <a:ext cx="10280604" cy="39058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把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中的 </a:t>
            </a:r>
            <a:r>
              <a:rPr lang="en-US" altLang="zh-CN" sz="2400" dirty="0">
                <a:solidFill>
                  <a:srgbClr val="00B050"/>
                </a:solidFill>
                <a:latin typeface="Microsoft YaHei UI" panose="020B0503020204020204" pitchFamily="34" charset="-122"/>
                <a:ea typeface="Microsoft YaHei UI" panose="020B0503020204020204" pitchFamily="34" charset="-122"/>
              </a:rPr>
              <a:t>str1 </a:t>
            </a:r>
            <a:r>
              <a:rPr lang="zh-CN" altLang="en-US" sz="2400" dirty="0">
                <a:solidFill>
                  <a:srgbClr val="00B050"/>
                </a:solidFill>
                <a:latin typeface="Microsoft YaHei UI" panose="020B0503020204020204" pitchFamily="34" charset="-122"/>
                <a:ea typeface="Microsoft YaHei UI" panose="020B0503020204020204" pitchFamily="34" charset="-122"/>
              </a:rPr>
              <a:t>替换成 </a:t>
            </a:r>
            <a:r>
              <a:rPr lang="en-US" altLang="zh-CN" sz="2400" dirty="0">
                <a:solidFill>
                  <a:srgbClr val="00B050"/>
                </a:solidFill>
                <a:latin typeface="Microsoft YaHei UI" panose="020B0503020204020204" pitchFamily="34" charset="-122"/>
                <a:ea typeface="Microsoft YaHei UI" panose="020B0503020204020204" pitchFamily="34" charset="-122"/>
              </a:rPr>
              <a:t>str2,</a:t>
            </a:r>
            <a:r>
              <a:rPr lang="zh-CN" altLang="en-US" sz="2400" dirty="0">
                <a:solidFill>
                  <a:srgbClr val="00B050"/>
                </a:solidFill>
                <a:latin typeface="Microsoft YaHei UI" panose="020B0503020204020204" pitchFamily="34" charset="-122"/>
                <a:ea typeface="Microsoft YaHei UI" panose="020B0503020204020204" pitchFamily="34" charset="-122"/>
              </a:rPr>
              <a:t>如果 </a:t>
            </a:r>
            <a:r>
              <a:rPr lang="en-US" altLang="zh-CN" sz="2400" dirty="0">
                <a:solidFill>
                  <a:srgbClr val="00B050"/>
                </a:solidFill>
                <a:latin typeface="Microsoft YaHei UI" panose="020B0503020204020204" pitchFamily="34" charset="-122"/>
                <a:ea typeface="Microsoft YaHei UI" panose="020B0503020204020204" pitchFamily="34" charset="-122"/>
              </a:rPr>
              <a:t>num </a:t>
            </a:r>
            <a:r>
              <a:rPr lang="zh-CN" altLang="en-US" sz="2400" dirty="0">
                <a:solidFill>
                  <a:srgbClr val="00B050"/>
                </a:solidFill>
                <a:latin typeface="Microsoft YaHei UI" panose="020B0503020204020204" pitchFamily="34" charset="-122"/>
                <a:ea typeface="Microsoft YaHei UI" panose="020B0503020204020204" pitchFamily="34" charset="-122"/>
              </a:rPr>
              <a:t>指定，则替换不超过 </a:t>
            </a:r>
            <a:r>
              <a:rPr lang="en-US" altLang="zh-CN" sz="2400" dirty="0">
                <a:solidFill>
                  <a:srgbClr val="00B050"/>
                </a:solidFill>
                <a:latin typeface="Microsoft YaHei UI" panose="020B0503020204020204" pitchFamily="34" charset="-122"/>
                <a:ea typeface="Microsoft YaHei UI" panose="020B0503020204020204" pitchFamily="34" charset="-122"/>
              </a:rPr>
              <a:t>num </a:t>
            </a:r>
            <a:r>
              <a:rPr lang="zh-CN" altLang="en-US" sz="2400" dirty="0">
                <a:solidFill>
                  <a:srgbClr val="00B050"/>
                </a:solidFill>
                <a:latin typeface="Microsoft YaHei UI" panose="020B0503020204020204" pitchFamily="34" charset="-122"/>
                <a:ea typeface="Microsoft YaHei UI" panose="020B0503020204020204" pitchFamily="34" charset="-122"/>
              </a:rPr>
              <a:t>次</a:t>
            </a:r>
            <a:r>
              <a:rPr lang="en-US" altLang="zh-CN" sz="2400" dirty="0">
                <a:solidFill>
                  <a:srgbClr val="00B050"/>
                </a:solidFill>
                <a:latin typeface="Microsoft YaHei UI" panose="020B0503020204020204" pitchFamily="34" charset="-122"/>
                <a:ea typeface="Microsoft YaHei UI" panose="020B0503020204020204" pitchFamily="34" charset="-122"/>
              </a:rPr>
              <a:t>.</a:t>
            </a:r>
          </a:p>
          <a:p>
            <a:pPr marL="342900" indent="-342900">
              <a:lnSpc>
                <a:spcPct val="150000"/>
              </a:lnSpc>
              <a:buFont typeface="Arial" panose="020B0604020202020204" pitchFamily="34" charset="0"/>
              <a:buChar char="•"/>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string.replace</a:t>
            </a:r>
            <a:r>
              <a:rPr lang="en-US" altLang="zh-CN" sz="2400" dirty="0">
                <a:latin typeface="Microsoft YaHei UI" panose="020B0503020204020204" pitchFamily="34" charset="-122"/>
                <a:ea typeface="Microsoft YaHei UI" panose="020B0503020204020204" pitchFamily="34" charset="-122"/>
              </a:rPr>
              <a:t>(str1, str2,  num=</a:t>
            </a:r>
            <a:r>
              <a:rPr lang="en-US" altLang="zh-CN" sz="2400" dirty="0" err="1">
                <a:latin typeface="Microsoft YaHei UI" panose="020B0503020204020204" pitchFamily="34" charset="-122"/>
                <a:ea typeface="Microsoft YaHei UI" panose="020B0503020204020204" pitchFamily="34" charset="-122"/>
              </a:rPr>
              <a:t>string.count</a:t>
            </a:r>
            <a:r>
              <a:rPr lang="en-US" altLang="zh-CN" sz="2400" dirty="0">
                <a:latin typeface="Microsoft YaHei UI" panose="020B0503020204020204" pitchFamily="34" charset="-122"/>
                <a:ea typeface="Microsoft YaHei UI" panose="020B0503020204020204" pitchFamily="34" charset="-122"/>
              </a:rPr>
              <a:t>(str1))</a:t>
            </a:r>
          </a:p>
          <a:p>
            <a:pPr marL="342900" indent="-342900">
              <a:lnSpc>
                <a:spcPct val="150000"/>
              </a:lnSpc>
              <a:buFont typeface="Arial" panose="020B0604020202020204" pitchFamily="34" charset="0"/>
              <a:buChar char="•"/>
            </a:pPr>
            <a:endParaRPr lang="zh-CN" altLang="en-US"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从 </a:t>
            </a:r>
            <a:r>
              <a:rPr lang="en-US" altLang="zh-CN" sz="2400" dirty="0">
                <a:solidFill>
                  <a:srgbClr val="00B050"/>
                </a:solidFill>
                <a:latin typeface="Microsoft YaHei UI" panose="020B0503020204020204" pitchFamily="34" charset="-122"/>
                <a:ea typeface="Microsoft YaHei UI" panose="020B0503020204020204" pitchFamily="34" charset="-122"/>
              </a:rPr>
              <a:t>str </a:t>
            </a:r>
            <a:r>
              <a:rPr lang="zh-CN" altLang="en-US" sz="2400" dirty="0">
                <a:solidFill>
                  <a:srgbClr val="00B050"/>
                </a:solidFill>
                <a:latin typeface="Microsoft YaHei UI" panose="020B0503020204020204" pitchFamily="34" charset="-122"/>
                <a:ea typeface="Microsoft YaHei UI" panose="020B0503020204020204" pitchFamily="34" charset="-122"/>
              </a:rPr>
              <a:t>出现的第一个位置起</a:t>
            </a:r>
            <a:r>
              <a:rPr lang="en-US" altLang="zh-CN" sz="2400" dirty="0">
                <a:solidFill>
                  <a:srgbClr val="00B050"/>
                </a:solidFill>
                <a:latin typeface="Microsoft YaHei UI" panose="020B0503020204020204" pitchFamily="34" charset="-122"/>
                <a:ea typeface="Microsoft YaHei UI" panose="020B0503020204020204" pitchFamily="34" charset="-122"/>
              </a:rPr>
              <a:t>,</a:t>
            </a:r>
            <a:r>
              <a:rPr lang="zh-CN" altLang="en-US" sz="2400" dirty="0">
                <a:solidFill>
                  <a:srgbClr val="00B050"/>
                </a:solidFill>
                <a:latin typeface="Microsoft YaHei UI" panose="020B0503020204020204" pitchFamily="34" charset="-122"/>
                <a:ea typeface="Microsoft YaHei UI" panose="020B0503020204020204" pitchFamily="34" charset="-122"/>
              </a:rPr>
              <a:t>把 字 符 串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分 成 一 个 </a:t>
            </a:r>
            <a:r>
              <a:rPr lang="en-US" altLang="zh-CN" sz="2400" dirty="0">
                <a:solidFill>
                  <a:srgbClr val="00B050"/>
                </a:solidFill>
                <a:latin typeface="Microsoft YaHei UI" panose="020B0503020204020204" pitchFamily="34" charset="-122"/>
                <a:ea typeface="Microsoft YaHei UI" panose="020B0503020204020204" pitchFamily="34" charset="-122"/>
              </a:rPr>
              <a:t>3 </a:t>
            </a:r>
            <a:r>
              <a:rPr lang="zh-CN" altLang="en-US" sz="2400" dirty="0">
                <a:solidFill>
                  <a:srgbClr val="00B050"/>
                </a:solidFill>
                <a:latin typeface="Microsoft YaHei UI" panose="020B0503020204020204" pitchFamily="34" charset="-122"/>
                <a:ea typeface="Microsoft YaHei UI" panose="020B0503020204020204" pitchFamily="34" charset="-122"/>
              </a:rPr>
              <a:t>元 素 的 元 组 </a:t>
            </a:r>
            <a:r>
              <a:rPr lang="en-US" altLang="zh-CN" sz="2400" dirty="0">
                <a:solidFill>
                  <a:srgbClr val="00B050"/>
                </a:solidFill>
                <a:latin typeface="Microsoft YaHei UI" panose="020B0503020204020204" pitchFamily="34" charset="-122"/>
                <a:ea typeface="Microsoft YaHei UI" panose="020B0503020204020204" pitchFamily="34" charset="-122"/>
              </a:rPr>
              <a:t>(</a:t>
            </a:r>
            <a:r>
              <a:rPr lang="en-US" altLang="zh-CN" sz="2400" dirty="0" err="1">
                <a:solidFill>
                  <a:srgbClr val="00B050"/>
                </a:solidFill>
                <a:latin typeface="Microsoft YaHei UI" panose="020B0503020204020204" pitchFamily="34" charset="-122"/>
                <a:ea typeface="Microsoft YaHei UI" panose="020B0503020204020204" pitchFamily="34" charset="-122"/>
              </a:rPr>
              <a:t>string_pre_str</a:t>
            </a:r>
            <a:r>
              <a:rPr lang="en-US" altLang="zh-CN" sz="2400" dirty="0">
                <a:solidFill>
                  <a:srgbClr val="00B050"/>
                </a:solidFill>
                <a:latin typeface="Microsoft YaHei UI" panose="020B0503020204020204" pitchFamily="34" charset="-122"/>
                <a:ea typeface="Microsoft YaHei UI" panose="020B0503020204020204" pitchFamily="34" charset="-122"/>
              </a:rPr>
              <a:t>, str, </a:t>
            </a:r>
            <a:r>
              <a:rPr lang="en-US" altLang="zh-CN" sz="2400" dirty="0" err="1">
                <a:solidFill>
                  <a:srgbClr val="00B050"/>
                </a:solidFill>
                <a:latin typeface="Microsoft YaHei UI" panose="020B0503020204020204" pitchFamily="34" charset="-122"/>
                <a:ea typeface="Microsoft YaHei UI" panose="020B0503020204020204" pitchFamily="34" charset="-122"/>
              </a:rPr>
              <a:t>string_post_str</a:t>
            </a:r>
            <a:r>
              <a:rPr lang="en-US" altLang="zh-CN" sz="2400" dirty="0">
                <a:solidFill>
                  <a:srgbClr val="00B050"/>
                </a:solidFill>
                <a:latin typeface="Microsoft YaHei UI" panose="020B0503020204020204" pitchFamily="34" charset="-122"/>
                <a:ea typeface="Microsoft YaHei UI" panose="020B0503020204020204" pitchFamily="34" charset="-122"/>
              </a:rPr>
              <a:t>)</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string.partition</a:t>
            </a:r>
            <a:r>
              <a:rPr lang="en-US" altLang="zh-CN" sz="2400" dirty="0">
                <a:latin typeface="Microsoft YaHei UI" panose="020B0503020204020204" pitchFamily="34" charset="-122"/>
                <a:ea typeface="Microsoft YaHei UI" panose="020B0503020204020204" pitchFamily="34" charset="-122"/>
              </a:rPr>
              <a:t>(str)</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24486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字符串</a:t>
            </a:r>
            <a:r>
              <a:rPr lang="zh-CN" altLang="en-US" sz="3200" dirty="0">
                <a:solidFill>
                  <a:schemeClr val="tx1">
                    <a:lumMod val="65000"/>
                    <a:lumOff val="35000"/>
                  </a:schemeClr>
                </a:solidFill>
                <a:latin typeface="Microsoft YaHei UI" panose="020B0503020204020204" pitchFamily="34" charset="-122"/>
                <a:ea typeface="Microsoft YaHei UI" panose="020B0503020204020204" pitchFamily="34" charset="-122"/>
              </a:rPr>
              <a:t>操作</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994765" y="217491"/>
            <a:ext cx="968613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43</a:t>
            </a:fld>
            <a:endParaRPr lang="zh-CN" altLang="en-US"/>
          </a:p>
        </p:txBody>
      </p:sp>
      <p:sp>
        <p:nvSpPr>
          <p:cNvPr id="6" name="TextBox 5">
            <a:extLst>
              <a:ext uri="{FF2B5EF4-FFF2-40B4-BE49-F238E27FC236}">
                <a16:creationId xmlns:a16="http://schemas.microsoft.com/office/drawing/2014/main" id="{FDD1BEE6-FCC5-5C47-BBF9-FACD876A7AD2}"/>
              </a:ext>
            </a:extLst>
          </p:cNvPr>
          <p:cNvSpPr txBox="1"/>
          <p:nvPr/>
        </p:nvSpPr>
        <p:spPr>
          <a:xfrm>
            <a:off x="841937" y="888855"/>
            <a:ext cx="10280604" cy="4459811"/>
          </a:xfrm>
          <a:prstGeom prst="rect">
            <a:avLst/>
          </a:prstGeom>
          <a:noFill/>
        </p:spPr>
        <p:txBody>
          <a:bodyPr wrap="square" rtlCol="0">
            <a:spAutoFit/>
          </a:bodyPr>
          <a:lstStyle/>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B050"/>
                </a:solidFill>
                <a:latin typeface="Microsoft YaHei UI" panose="020B0503020204020204" pitchFamily="34" charset="-122"/>
                <a:ea typeface="Microsoft YaHei UI" panose="020B0503020204020204" pitchFamily="34" charset="-122"/>
              </a:rPr>
              <a:t>根据 </a:t>
            </a:r>
            <a:r>
              <a:rPr lang="en-US" altLang="zh-CN" sz="2400" dirty="0">
                <a:solidFill>
                  <a:srgbClr val="00B050"/>
                </a:solidFill>
                <a:latin typeface="Microsoft YaHei UI" panose="020B0503020204020204" pitchFamily="34" charset="-122"/>
                <a:ea typeface="Microsoft YaHei UI" panose="020B0503020204020204" pitchFamily="34" charset="-122"/>
              </a:rPr>
              <a:t>str </a:t>
            </a:r>
            <a:r>
              <a:rPr lang="zh-CN" altLang="en-US" sz="2400" dirty="0">
                <a:solidFill>
                  <a:srgbClr val="00B050"/>
                </a:solidFill>
                <a:latin typeface="Microsoft YaHei UI" panose="020B0503020204020204" pitchFamily="34" charset="-122"/>
                <a:ea typeface="Microsoft YaHei UI" panose="020B0503020204020204" pitchFamily="34" charset="-122"/>
              </a:rPr>
              <a:t>给出的表</a:t>
            </a:r>
            <a:r>
              <a:rPr lang="en-US" altLang="zh-CN" sz="2400" dirty="0">
                <a:solidFill>
                  <a:srgbClr val="00B050"/>
                </a:solidFill>
                <a:latin typeface="Microsoft YaHei UI" panose="020B0503020204020204" pitchFamily="34" charset="-122"/>
                <a:ea typeface="Microsoft YaHei UI" panose="020B0503020204020204" pitchFamily="34" charset="-122"/>
              </a:rPr>
              <a:t>(</a:t>
            </a:r>
            <a:r>
              <a:rPr lang="zh-CN" altLang="en-US" sz="2400" dirty="0">
                <a:solidFill>
                  <a:srgbClr val="00B050"/>
                </a:solidFill>
                <a:latin typeface="Microsoft YaHei UI" panose="020B0503020204020204" pitchFamily="34" charset="-122"/>
                <a:ea typeface="Microsoft YaHei UI" panose="020B0503020204020204" pitchFamily="34" charset="-122"/>
              </a:rPr>
              <a:t>包含 </a:t>
            </a:r>
            <a:r>
              <a:rPr lang="en-US" altLang="zh-CN" sz="2400" dirty="0">
                <a:solidFill>
                  <a:srgbClr val="00B050"/>
                </a:solidFill>
                <a:latin typeface="Microsoft YaHei UI" panose="020B0503020204020204" pitchFamily="34" charset="-122"/>
                <a:ea typeface="Microsoft YaHei UI" panose="020B0503020204020204" pitchFamily="34" charset="-122"/>
              </a:rPr>
              <a:t>256 </a:t>
            </a:r>
            <a:r>
              <a:rPr lang="zh-CN" altLang="en-US" sz="2400" dirty="0">
                <a:solidFill>
                  <a:srgbClr val="00B050"/>
                </a:solidFill>
                <a:latin typeface="Microsoft YaHei UI" panose="020B0503020204020204" pitchFamily="34" charset="-122"/>
                <a:ea typeface="Microsoft YaHei UI" panose="020B0503020204020204" pitchFamily="34" charset="-122"/>
              </a:rPr>
              <a:t>个字符</a:t>
            </a:r>
            <a:r>
              <a:rPr lang="en-US" altLang="zh-CN" sz="2400" dirty="0">
                <a:solidFill>
                  <a:srgbClr val="00B050"/>
                </a:solidFill>
                <a:latin typeface="Microsoft YaHei UI" panose="020B0503020204020204" pitchFamily="34" charset="-122"/>
                <a:ea typeface="Microsoft YaHei UI" panose="020B0503020204020204" pitchFamily="34" charset="-122"/>
              </a:rPr>
              <a:t>)</a:t>
            </a:r>
            <a:r>
              <a:rPr lang="zh-CN" altLang="en-US" sz="2400" dirty="0">
                <a:solidFill>
                  <a:srgbClr val="00B050"/>
                </a:solidFill>
                <a:latin typeface="Microsoft YaHei UI" panose="020B0503020204020204" pitchFamily="34" charset="-122"/>
                <a:ea typeface="Microsoft YaHei UI" panose="020B0503020204020204" pitchFamily="34" charset="-122"/>
              </a:rPr>
              <a:t>转换 </a:t>
            </a:r>
            <a:r>
              <a:rPr lang="en-US" altLang="zh-CN" sz="2400" dirty="0">
                <a:solidFill>
                  <a:srgbClr val="00B050"/>
                </a:solidFill>
                <a:latin typeface="Microsoft YaHei UI" panose="020B0503020204020204" pitchFamily="34" charset="-122"/>
                <a:ea typeface="Microsoft YaHei UI" panose="020B0503020204020204" pitchFamily="34" charset="-122"/>
              </a:rPr>
              <a:t>string </a:t>
            </a:r>
            <a:r>
              <a:rPr lang="zh-CN" altLang="en-US" sz="2400" dirty="0">
                <a:solidFill>
                  <a:srgbClr val="00B050"/>
                </a:solidFill>
                <a:latin typeface="Microsoft YaHei UI" panose="020B0503020204020204" pitchFamily="34" charset="-122"/>
                <a:ea typeface="Microsoft YaHei UI" panose="020B0503020204020204" pitchFamily="34" charset="-122"/>
              </a:rPr>
              <a:t>的字符</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str = ‘</a:t>
            </a:r>
            <a:r>
              <a:rPr lang="en-US" altLang="zh-CN" sz="2400" dirty="0" err="1">
                <a:latin typeface="Microsoft YaHei UI" panose="020B0503020204020204" pitchFamily="34" charset="-122"/>
                <a:ea typeface="Microsoft YaHei UI" panose="020B0503020204020204" pitchFamily="34" charset="-122"/>
              </a:rPr>
              <a:t>pythonpythonpython</a:t>
            </a:r>
            <a:r>
              <a:rPr lang="en-US" altLang="zh-CN" sz="2400" dirty="0">
                <a:latin typeface="Microsoft YaHei UI" panose="020B0503020204020204" pitchFamily="34" charset="-122"/>
                <a:ea typeface="Microsoft YaHei UI" panose="020B0503020204020204" pitchFamily="34" charset="-122"/>
              </a:rPr>
              <a:t>’</a:t>
            </a:r>
            <a:endParaRPr lang="en-US" altLang="zh-CN" sz="2400" dirty="0">
              <a:solidFill>
                <a:srgbClr val="00B050"/>
              </a:solidFill>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intab</a:t>
            </a:r>
            <a:r>
              <a:rPr lang="en-US" altLang="zh-CN" sz="2400" dirty="0">
                <a:latin typeface="Microsoft YaHei UI" panose="020B0503020204020204" pitchFamily="34" charset="-122"/>
                <a:ea typeface="Microsoft YaHei UI" panose="020B0503020204020204" pitchFamily="34" charset="-122"/>
              </a:rPr>
              <a:t> = ‘</a:t>
            </a:r>
            <a:r>
              <a:rPr lang="en-US" altLang="zh-CN" sz="2400" dirty="0" err="1">
                <a:latin typeface="Microsoft YaHei UI" panose="020B0503020204020204" pitchFamily="34" charset="-122"/>
                <a:ea typeface="Microsoft YaHei UI" panose="020B0503020204020204" pitchFamily="34" charset="-122"/>
              </a:rPr>
              <a:t>aeiou</a:t>
            </a:r>
            <a:r>
              <a:rPr lang="en-US" altLang="zh-CN" sz="2400" dirty="0">
                <a:latin typeface="Microsoft YaHei UI" panose="020B0503020204020204" pitchFamily="34" charset="-122"/>
                <a:ea typeface="Microsoft YaHei UI" panose="020B0503020204020204" pitchFamily="34" charset="-122"/>
              </a:rPr>
              <a:t>’</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outtab</a:t>
            </a:r>
            <a:r>
              <a:rPr lang="en-US" altLang="zh-CN" sz="2400" dirty="0">
                <a:latin typeface="Microsoft YaHei UI" panose="020B0503020204020204" pitchFamily="34" charset="-122"/>
                <a:ea typeface="Microsoft YaHei UI" panose="020B0503020204020204" pitchFamily="34" charset="-122"/>
              </a:rPr>
              <a:t> = ‘12345’</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trans_table</a:t>
            </a:r>
            <a:r>
              <a:rPr lang="en-US" altLang="zh-CN" sz="2400" dirty="0">
                <a:latin typeface="Microsoft YaHei UI" panose="020B0503020204020204" pitchFamily="34" charset="-122"/>
                <a:ea typeface="Microsoft YaHei UI" panose="020B0503020204020204" pitchFamily="34" charset="-122"/>
              </a:rPr>
              <a:t> = </a:t>
            </a:r>
            <a:r>
              <a:rPr lang="en-US" altLang="zh-CN" sz="2400" dirty="0" err="1">
                <a:latin typeface="Microsoft YaHei UI" panose="020B0503020204020204" pitchFamily="34" charset="-122"/>
                <a:ea typeface="Microsoft YaHei UI" panose="020B0503020204020204" pitchFamily="34" charset="-122"/>
              </a:rPr>
              <a:t>str.maketrans</a:t>
            </a:r>
            <a:r>
              <a:rPr lang="en-US" altLang="zh-CN" sz="2400" dirty="0">
                <a:latin typeface="Microsoft YaHei UI" panose="020B0503020204020204" pitchFamily="34" charset="-122"/>
                <a:ea typeface="Microsoft YaHei UI" panose="020B0503020204020204" pitchFamily="34" charset="-122"/>
              </a:rPr>
              <a:t>(</a:t>
            </a:r>
            <a:r>
              <a:rPr lang="en-US" altLang="zh-CN" sz="2400" dirty="0" err="1">
                <a:latin typeface="Microsoft YaHei UI" panose="020B0503020204020204" pitchFamily="34" charset="-122"/>
                <a:ea typeface="Microsoft YaHei UI" panose="020B0503020204020204" pitchFamily="34" charset="-122"/>
              </a:rPr>
              <a:t>intab</a:t>
            </a:r>
            <a:r>
              <a:rPr lang="en-US" altLang="zh-CN" sz="2400" dirty="0">
                <a:latin typeface="Microsoft YaHei UI" panose="020B0503020204020204" pitchFamily="34" charset="-122"/>
                <a:ea typeface="Microsoft YaHei UI" panose="020B0503020204020204" pitchFamily="34" charset="-122"/>
              </a:rPr>
              <a:t>, </a:t>
            </a:r>
            <a:r>
              <a:rPr lang="en-US" altLang="zh-CN" sz="2400" dirty="0" err="1">
                <a:latin typeface="Microsoft YaHei UI" panose="020B0503020204020204" pitchFamily="34" charset="-122"/>
                <a:ea typeface="Microsoft YaHei UI" panose="020B0503020204020204" pitchFamily="34" charset="-122"/>
              </a:rPr>
              <a:t>outab</a:t>
            </a:r>
            <a:r>
              <a:rPr lang="en-US" altLang="zh-CN" sz="2400" dirty="0">
                <a:latin typeface="Microsoft YaHei UI" panose="020B0503020204020204" pitchFamily="34" charset="-122"/>
                <a:ea typeface="Microsoft YaHei UI" panose="020B0503020204020204" pitchFamily="34" charset="-122"/>
              </a:rPr>
              <a:t>)</a:t>
            </a:r>
          </a:p>
          <a:p>
            <a:pPr>
              <a:lnSpc>
                <a:spcPct val="150000"/>
              </a:lnSpc>
            </a:pPr>
            <a:r>
              <a:rPr lang="en-US" altLang="zh-CN" sz="2400" dirty="0">
                <a:latin typeface="Microsoft YaHei UI" panose="020B0503020204020204" pitchFamily="34" charset="-122"/>
                <a:ea typeface="Microsoft YaHei UI" panose="020B0503020204020204" pitchFamily="34" charset="-122"/>
              </a:rPr>
              <a:t>&gt;&gt;&gt; </a:t>
            </a:r>
            <a:r>
              <a:rPr lang="en-US" altLang="zh-CN" sz="2400" dirty="0" err="1">
                <a:latin typeface="Microsoft YaHei UI" panose="020B0503020204020204" pitchFamily="34" charset="-122"/>
                <a:ea typeface="Microsoft YaHei UI" panose="020B0503020204020204" pitchFamily="34" charset="-122"/>
              </a:rPr>
              <a:t>str.translate</a:t>
            </a:r>
            <a:r>
              <a:rPr lang="en-US" altLang="zh-CN" sz="2400" dirty="0">
                <a:latin typeface="Microsoft YaHei UI" panose="020B0503020204020204" pitchFamily="34" charset="-122"/>
                <a:ea typeface="Microsoft YaHei UI" panose="020B0503020204020204" pitchFamily="34" charset="-122"/>
              </a:rPr>
              <a:t>(</a:t>
            </a:r>
            <a:r>
              <a:rPr lang="en-US" altLang="zh-CN" sz="2400" dirty="0" err="1">
                <a:latin typeface="Microsoft YaHei UI" panose="020B0503020204020204" pitchFamily="34" charset="-122"/>
                <a:ea typeface="Microsoft YaHei UI" panose="020B0503020204020204" pitchFamily="34" charset="-122"/>
              </a:rPr>
              <a:t>trans_table</a:t>
            </a:r>
            <a:r>
              <a:rPr lang="en-US" altLang="zh-CN" sz="2400" dirty="0">
                <a:latin typeface="Microsoft YaHei UI" panose="020B0503020204020204" pitchFamily="34" charset="-122"/>
                <a:ea typeface="Microsoft YaHei UI" panose="020B0503020204020204" pitchFamily="34" charset="-122"/>
              </a:rPr>
              <a:t>)</a:t>
            </a:r>
          </a:p>
        </p:txBody>
      </p:sp>
    </p:spTree>
    <p:extLst>
      <p:ext uri="{BB962C8B-B14F-4D97-AF65-F5344CB8AC3E}">
        <p14:creationId xmlns:p14="http://schemas.microsoft.com/office/powerpoint/2010/main" val="3291901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5</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布尔类型</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44</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1620957" cy="523220"/>
          </a:xfrm>
          <a:prstGeom prst="rect">
            <a:avLst/>
          </a:prstGeom>
          <a:noFill/>
        </p:spPr>
        <p:txBody>
          <a:bodyPr wrap="none" rtlCol="0">
            <a:spAutoFit/>
          </a:bodyPr>
          <a:lstStyle/>
          <a:p>
            <a:r>
              <a:rPr lang="zh-CN" altLang="en-CN" sz="2800" dirty="0">
                <a:solidFill>
                  <a:srgbClr val="36BE52"/>
                </a:solidFill>
                <a:latin typeface="Microsoft YaHei UI" panose="020B0503020204020204" pitchFamily="34" charset="-122"/>
                <a:ea typeface="Microsoft YaHei UI" panose="020B0503020204020204" pitchFamily="34" charset="-122"/>
              </a:rPr>
              <a:t>布尔</a:t>
            </a:r>
            <a:r>
              <a:rPr lang="zh-CN" altLang="en-US" sz="2800" dirty="0">
                <a:solidFill>
                  <a:srgbClr val="36BE52"/>
                </a:solidFill>
                <a:latin typeface="Microsoft YaHei UI" panose="020B0503020204020204" pitchFamily="34" charset="-122"/>
                <a:ea typeface="Microsoft YaHei UI" panose="020B0503020204020204" pitchFamily="34" charset="-122"/>
              </a:rPr>
              <a:t>类型</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6" name="TextBox 5">
            <a:extLst>
              <a:ext uri="{FF2B5EF4-FFF2-40B4-BE49-F238E27FC236}">
                <a16:creationId xmlns:a16="http://schemas.microsoft.com/office/drawing/2014/main" id="{FDD1BEE6-FCC5-5C47-BBF9-FACD876A7AD2}"/>
              </a:ext>
            </a:extLst>
          </p:cNvPr>
          <p:cNvSpPr txBox="1"/>
          <p:nvPr/>
        </p:nvSpPr>
        <p:spPr>
          <a:xfrm>
            <a:off x="532997" y="1792883"/>
            <a:ext cx="10497297"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布尔值和布尔代数的表示完全一致，一个布尔值只有</a:t>
            </a:r>
            <a:r>
              <a:rPr lang="en-US" sz="2400" dirty="0" err="1">
                <a:latin typeface="Microsoft YaHei UI" panose="020B0503020204020204" pitchFamily="34" charset="-122"/>
                <a:ea typeface="Microsoft YaHei UI" panose="020B0503020204020204" pitchFamily="34" charset="-122"/>
              </a:rPr>
              <a:t>True、False</a:t>
            </a:r>
            <a:r>
              <a:rPr lang="zh-CN" altLang="en-US" sz="2400" dirty="0">
                <a:latin typeface="Microsoft YaHei UI" panose="020B0503020204020204" pitchFamily="34" charset="-122"/>
                <a:ea typeface="Microsoft YaHei UI" panose="020B0503020204020204" pitchFamily="34" charset="-122"/>
              </a:rPr>
              <a:t>两种值。</a:t>
            </a:r>
            <a:endParaRPr lang="en-CN" sz="2400" dirty="0">
              <a:latin typeface="Microsoft YaHei UI" panose="020B0503020204020204" pitchFamily="34" charset="-122"/>
              <a:ea typeface="Microsoft YaHei UI" panose="020B0503020204020204" pitchFamily="34" charset="-122"/>
            </a:endParaRPr>
          </a:p>
        </p:txBody>
      </p:sp>
      <p:sp>
        <p:nvSpPr>
          <p:cNvPr id="7" name="TextBox 6">
            <a:extLst>
              <a:ext uri="{FF2B5EF4-FFF2-40B4-BE49-F238E27FC236}">
                <a16:creationId xmlns:a16="http://schemas.microsoft.com/office/drawing/2014/main" id="{8416B9B7-A890-884E-82D5-61637A886DD8}"/>
              </a:ext>
            </a:extLst>
          </p:cNvPr>
          <p:cNvSpPr txBox="1"/>
          <p:nvPr/>
        </p:nvSpPr>
        <p:spPr>
          <a:xfrm>
            <a:off x="532997" y="2284696"/>
            <a:ext cx="10136497"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在</a:t>
            </a:r>
            <a:r>
              <a:rPr lang="en-US"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中，可以直接用</a:t>
            </a:r>
            <a:r>
              <a:rPr lang="en-US" sz="2400" dirty="0" err="1">
                <a:latin typeface="Microsoft YaHei UI" panose="020B0503020204020204" pitchFamily="34" charset="-122"/>
                <a:ea typeface="Microsoft YaHei UI" panose="020B0503020204020204" pitchFamily="34" charset="-122"/>
              </a:rPr>
              <a:t>True、False</a:t>
            </a:r>
            <a:r>
              <a:rPr lang="zh-CN" altLang="en-US" sz="2400" dirty="0">
                <a:latin typeface="Microsoft YaHei UI" panose="020B0503020204020204" pitchFamily="34" charset="-122"/>
                <a:ea typeface="Microsoft YaHei UI" panose="020B0503020204020204" pitchFamily="34" charset="-122"/>
              </a:rPr>
              <a:t>表示布尔值（请注意大小写），也可以通过布尔运算计算出来</a:t>
            </a:r>
            <a:endParaRPr lang="en-CN" sz="2400" dirty="0">
              <a:latin typeface="Microsoft YaHei UI" panose="020B0503020204020204" pitchFamily="34" charset="-122"/>
              <a:ea typeface="Microsoft YaHei UI" panose="020B0503020204020204" pitchFamily="34" charset="-122"/>
            </a:endParaRPr>
          </a:p>
        </p:txBody>
      </p:sp>
      <p:sp>
        <p:nvSpPr>
          <p:cNvPr id="8" name="TextBox 7">
            <a:extLst>
              <a:ext uri="{FF2B5EF4-FFF2-40B4-BE49-F238E27FC236}">
                <a16:creationId xmlns:a16="http://schemas.microsoft.com/office/drawing/2014/main" id="{8AC1ED85-4ADA-6348-8529-5F6F79670D37}"/>
              </a:ext>
            </a:extLst>
          </p:cNvPr>
          <p:cNvSpPr txBox="1"/>
          <p:nvPr/>
        </p:nvSpPr>
        <p:spPr>
          <a:xfrm>
            <a:off x="532997" y="3164926"/>
            <a:ext cx="4977645"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布尔值可以用</a:t>
            </a:r>
            <a:r>
              <a:rPr lang="en-US" sz="2400" dirty="0" err="1">
                <a:latin typeface="Microsoft YaHei UI" panose="020B0503020204020204" pitchFamily="34" charset="-122"/>
                <a:ea typeface="Microsoft YaHei UI" panose="020B0503020204020204" pitchFamily="34" charset="-122"/>
              </a:rPr>
              <a:t>and、or</a:t>
            </a:r>
            <a:r>
              <a:rPr lang="zh-CN" altLang="en-US" sz="2400" dirty="0">
                <a:latin typeface="Microsoft YaHei UI" panose="020B0503020204020204" pitchFamily="34" charset="-122"/>
                <a:ea typeface="Microsoft YaHei UI" panose="020B0503020204020204" pitchFamily="34" charset="-122"/>
              </a:rPr>
              <a:t>和</a:t>
            </a:r>
            <a:r>
              <a:rPr lang="en-US" sz="2400" dirty="0">
                <a:latin typeface="Microsoft YaHei UI" panose="020B0503020204020204" pitchFamily="34" charset="-122"/>
                <a:ea typeface="Microsoft YaHei UI" panose="020B0503020204020204" pitchFamily="34" charset="-122"/>
              </a:rPr>
              <a:t>not</a:t>
            </a:r>
            <a:r>
              <a:rPr lang="zh-CN" altLang="en-US" sz="2400" dirty="0">
                <a:latin typeface="Microsoft YaHei UI" panose="020B0503020204020204" pitchFamily="34" charset="-122"/>
                <a:ea typeface="Microsoft YaHei UI" panose="020B0503020204020204" pitchFamily="34" charset="-122"/>
              </a:rPr>
              <a:t>运算</a:t>
            </a:r>
            <a:endParaRPr lang="en-CN" sz="2400" dirty="0">
              <a:latin typeface="Microsoft YaHei UI" panose="020B0503020204020204" pitchFamily="34" charset="-122"/>
              <a:ea typeface="Microsoft YaHei UI" panose="020B0503020204020204" pitchFamily="34" charset="-122"/>
            </a:endParaRPr>
          </a:p>
        </p:txBody>
      </p:sp>
      <p:sp>
        <p:nvSpPr>
          <p:cNvPr id="15" name="TextBox 14">
            <a:extLst>
              <a:ext uri="{FF2B5EF4-FFF2-40B4-BE49-F238E27FC236}">
                <a16:creationId xmlns:a16="http://schemas.microsoft.com/office/drawing/2014/main" id="{E0C2A0DF-B4B7-9547-9476-304102F499A2}"/>
              </a:ext>
            </a:extLst>
          </p:cNvPr>
          <p:cNvSpPr txBox="1"/>
          <p:nvPr/>
        </p:nvSpPr>
        <p:spPr>
          <a:xfrm>
            <a:off x="532997" y="3941454"/>
            <a:ext cx="902811"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空值</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16" name="TextBox 15">
            <a:extLst>
              <a:ext uri="{FF2B5EF4-FFF2-40B4-BE49-F238E27FC236}">
                <a16:creationId xmlns:a16="http://schemas.microsoft.com/office/drawing/2014/main" id="{5DDE51BA-49E1-F44B-BAE0-884D1B75538C}"/>
              </a:ext>
            </a:extLst>
          </p:cNvPr>
          <p:cNvSpPr txBox="1"/>
          <p:nvPr/>
        </p:nvSpPr>
        <p:spPr>
          <a:xfrm>
            <a:off x="532997" y="4464674"/>
            <a:ext cx="9693354" cy="11358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空值是</a:t>
            </a:r>
            <a:r>
              <a:rPr lang="en-US"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里一个特殊的值，用</a:t>
            </a:r>
            <a:r>
              <a:rPr lang="en-US" sz="2400" dirty="0">
                <a:latin typeface="Microsoft YaHei UI" panose="020B0503020204020204" pitchFamily="34" charset="-122"/>
                <a:ea typeface="Microsoft YaHei UI" panose="020B0503020204020204" pitchFamily="34" charset="-122"/>
              </a:rPr>
              <a:t>None</a:t>
            </a:r>
            <a:r>
              <a:rPr lang="zh-CN" altLang="en-US" sz="2400" dirty="0">
                <a:latin typeface="Microsoft YaHei UI" panose="020B0503020204020204" pitchFamily="34" charset="-122"/>
                <a:ea typeface="Microsoft YaHei UI" panose="020B0503020204020204" pitchFamily="34" charset="-122"/>
              </a:rPr>
              <a:t>表示。</a:t>
            </a:r>
            <a:r>
              <a:rPr lang="en-US" sz="2400" dirty="0">
                <a:latin typeface="Microsoft YaHei UI" panose="020B0503020204020204" pitchFamily="34" charset="-122"/>
                <a:ea typeface="Microsoft YaHei UI" panose="020B0503020204020204" pitchFamily="34" charset="-122"/>
              </a:rPr>
              <a:t>None</a:t>
            </a:r>
            <a:r>
              <a:rPr lang="zh-CN" altLang="en-US" sz="2400" dirty="0">
                <a:latin typeface="Microsoft YaHei UI" panose="020B0503020204020204" pitchFamily="34" charset="-122"/>
                <a:ea typeface="Microsoft YaHei UI" panose="020B0503020204020204" pitchFamily="34" charset="-122"/>
              </a:rPr>
              <a:t>不能理解为</a:t>
            </a:r>
            <a:r>
              <a:rPr lang="en-US" altLang="zh-CN" sz="2400" dirty="0">
                <a:latin typeface="Microsoft YaHei UI" panose="020B0503020204020204" pitchFamily="34" charset="-122"/>
                <a:ea typeface="Microsoft YaHei UI" panose="020B0503020204020204" pitchFamily="34" charset="-122"/>
              </a:rPr>
              <a:t>0</a:t>
            </a:r>
            <a:r>
              <a:rPr lang="zh-CN" altLang="en-US" sz="2400" dirty="0">
                <a:latin typeface="Microsoft YaHei UI" panose="020B0503020204020204" pitchFamily="34" charset="-122"/>
                <a:ea typeface="Microsoft YaHei UI" panose="020B0503020204020204" pitchFamily="34" charset="-122"/>
              </a:rPr>
              <a:t>，因为</a:t>
            </a:r>
            <a:r>
              <a:rPr lang="en-US" altLang="zh-CN" sz="2400" dirty="0">
                <a:latin typeface="Microsoft YaHei UI" panose="020B0503020204020204" pitchFamily="34" charset="-122"/>
                <a:ea typeface="Microsoft YaHei UI" panose="020B0503020204020204" pitchFamily="34" charset="-122"/>
              </a:rPr>
              <a:t>0</a:t>
            </a:r>
            <a:r>
              <a:rPr lang="zh-CN" altLang="en-US" sz="2400" dirty="0">
                <a:latin typeface="Microsoft YaHei UI" panose="020B0503020204020204" pitchFamily="34" charset="-122"/>
                <a:ea typeface="Microsoft YaHei UI" panose="020B0503020204020204" pitchFamily="34" charset="-122"/>
              </a:rPr>
              <a:t>是有意义的，而</a:t>
            </a:r>
            <a:r>
              <a:rPr lang="en-US" sz="2400" dirty="0">
                <a:latin typeface="Microsoft YaHei UI" panose="020B0503020204020204" pitchFamily="34" charset="-122"/>
                <a:ea typeface="Microsoft YaHei UI" panose="020B0503020204020204" pitchFamily="34" charset="-122"/>
              </a:rPr>
              <a:t>None</a:t>
            </a:r>
            <a:r>
              <a:rPr lang="zh-CN" altLang="en-US" sz="2400" dirty="0">
                <a:latin typeface="Microsoft YaHei UI" panose="020B0503020204020204" pitchFamily="34" charset="-122"/>
                <a:ea typeface="Microsoft YaHei UI" panose="020B0503020204020204" pitchFamily="34" charset="-122"/>
              </a:rPr>
              <a:t>是一个特殊的空值。</a:t>
            </a:r>
            <a:endParaRPr lang="en-CN"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10750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变量</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45</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701167" y="1023117"/>
            <a:ext cx="3057247" cy="523220"/>
          </a:xfrm>
          <a:prstGeom prst="rect">
            <a:avLst/>
          </a:prstGeom>
          <a:noFill/>
        </p:spPr>
        <p:txBody>
          <a:bodyPr wrap="none" rtlCol="0">
            <a:spAutoFit/>
          </a:bodyPr>
          <a:lstStyle/>
          <a:p>
            <a:r>
              <a:rPr lang="zh-CN" altLang="en-CN" sz="2800" dirty="0">
                <a:solidFill>
                  <a:srgbClr val="36BE52"/>
                </a:solidFill>
                <a:latin typeface="Microsoft YaHei UI" panose="020B0503020204020204" pitchFamily="34" charset="-122"/>
                <a:ea typeface="Microsoft YaHei UI" panose="020B0503020204020204" pitchFamily="34" charset="-122"/>
              </a:rPr>
              <a:t>变量</a:t>
            </a:r>
            <a:r>
              <a:rPr lang="zh-CN" altLang="en-US" sz="2800" dirty="0">
                <a:solidFill>
                  <a:srgbClr val="36BE52"/>
                </a:solidFill>
                <a:latin typeface="Microsoft YaHei UI" panose="020B0503020204020204" pitchFamily="34" charset="-122"/>
                <a:ea typeface="Microsoft YaHei UI" panose="020B0503020204020204" pitchFamily="34" charset="-122"/>
              </a:rPr>
              <a:t>的使用和命名</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4" name="TextBox 3">
            <a:extLst>
              <a:ext uri="{FF2B5EF4-FFF2-40B4-BE49-F238E27FC236}">
                <a16:creationId xmlns:a16="http://schemas.microsoft.com/office/drawing/2014/main" id="{D4175278-121C-0741-ACB0-7C4F35480605}"/>
              </a:ext>
            </a:extLst>
          </p:cNvPr>
          <p:cNvSpPr txBox="1"/>
          <p:nvPr/>
        </p:nvSpPr>
        <p:spPr>
          <a:xfrm>
            <a:off x="312060" y="1693828"/>
            <a:ext cx="10846651" cy="44598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在计算机程序中，变量可以是任意数据类型。</a:t>
            </a:r>
            <a:endParaRPr lang="en-US"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1</a:t>
            </a:r>
            <a:r>
              <a:rPr lang="zh-CN" altLang="en-US" sz="2400" dirty="0">
                <a:latin typeface="Microsoft YaHei UI" panose="020B0503020204020204" pitchFamily="34" charset="-122"/>
                <a:ea typeface="Microsoft YaHei UI" panose="020B0503020204020204" pitchFamily="34" charset="-122"/>
              </a:rPr>
              <a:t>） 要具有描述性，能体现变量所存储值的属性；</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2</a:t>
            </a:r>
            <a:r>
              <a:rPr lang="zh-CN" altLang="en-US" sz="2400" dirty="0">
                <a:latin typeface="Microsoft YaHei UI" panose="020B0503020204020204" pitchFamily="34" charset="-122"/>
                <a:ea typeface="Microsoft YaHei UI" panose="020B0503020204020204" pitchFamily="34" charset="-122"/>
              </a:rPr>
              <a:t>）变量名只能由下划线</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_</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、数字、字母组成，不可以包括空格或</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等特殊字符；</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3</a:t>
            </a:r>
            <a:r>
              <a:rPr lang="zh-CN" altLang="en-US" sz="2400" dirty="0">
                <a:latin typeface="Microsoft YaHei UI" panose="020B0503020204020204" pitchFamily="34" charset="-122"/>
                <a:ea typeface="Microsoft YaHei UI" panose="020B0503020204020204" pitchFamily="34" charset="-122"/>
              </a:rPr>
              <a:t>）不能以中文为变量名；</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4</a:t>
            </a:r>
            <a:r>
              <a:rPr lang="zh-CN" altLang="en-US" sz="2400" dirty="0">
                <a:latin typeface="Microsoft YaHei UI" panose="020B0503020204020204" pitchFamily="34" charset="-122"/>
                <a:ea typeface="Microsoft YaHei UI" panose="020B0503020204020204" pitchFamily="34" charset="-122"/>
              </a:rPr>
              <a:t>）不能以数字开头；</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5</a:t>
            </a:r>
            <a:r>
              <a:rPr lang="zh-CN" altLang="en-US" sz="2400" dirty="0">
                <a:latin typeface="Microsoft YaHei UI" panose="020B0503020204020204" pitchFamily="34" charset="-122"/>
                <a:ea typeface="Microsoft YaHei UI" panose="020B0503020204020204" pitchFamily="34" charset="-122"/>
              </a:rPr>
              <a:t>）变量名严格区分大小写；</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6</a:t>
            </a: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 的保留字符不能作为变量名，保留字符也成为关键字。</a:t>
            </a:r>
            <a:endParaRPr lang="en-US" altLang="zh-CN" sz="2400" dirty="0">
              <a:latin typeface="Microsoft YaHei UI" panose="020B0503020204020204" pitchFamily="34" charset="-122"/>
              <a:ea typeface="Microsoft YaHei UI" panose="020B0503020204020204" pitchFamily="34" charset="-122"/>
            </a:endParaRPr>
          </a:p>
        </p:txBody>
      </p:sp>
      <p:pic>
        <p:nvPicPr>
          <p:cNvPr id="1026" name="Picture 2" descr="https://upload-images.jianshu.io/upload_images/10386940-b4f923043659746a.png?imageMogr2/auto-orient/strip%7CimageView2/2/w/1240">
            <a:extLst>
              <a:ext uri="{FF2B5EF4-FFF2-40B4-BE49-F238E27FC236}">
                <a16:creationId xmlns:a16="http://schemas.microsoft.com/office/drawing/2014/main" id="{36A497C1-93FD-41CC-A776-6EE98292C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625" y="797225"/>
            <a:ext cx="38671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244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变量</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46</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750432" y="761507"/>
            <a:ext cx="126188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关键字</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7" name="TextBox 6">
            <a:extLst>
              <a:ext uri="{FF2B5EF4-FFF2-40B4-BE49-F238E27FC236}">
                <a16:creationId xmlns:a16="http://schemas.microsoft.com/office/drawing/2014/main" id="{50459036-5E56-B24B-BB05-E87F67A02576}"/>
              </a:ext>
            </a:extLst>
          </p:cNvPr>
          <p:cNvSpPr txBox="1"/>
          <p:nvPr/>
        </p:nvSpPr>
        <p:spPr>
          <a:xfrm>
            <a:off x="750432" y="1178047"/>
            <a:ext cx="8030468" cy="5909310"/>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常量</a:t>
            </a:r>
          </a:p>
          <a:p>
            <a:pPr>
              <a:lnSpc>
                <a:spcPct val="150000"/>
              </a:lnSpc>
            </a:pPr>
            <a:r>
              <a:rPr lang="zh-CN" altLang="en-US" sz="2400" dirty="0">
                <a:latin typeface="Microsoft YaHei UI" panose="020B0503020204020204" pitchFamily="34" charset="-122"/>
                <a:ea typeface="Microsoft YaHei UI" panose="020B0503020204020204" pitchFamily="34" charset="-122"/>
              </a:rPr>
              <a:t>     </a:t>
            </a:r>
            <a:r>
              <a:rPr lang="en-US" sz="2400" dirty="0" err="1">
                <a:latin typeface="Microsoft YaHei UI" panose="020B0503020204020204" pitchFamily="34" charset="-122"/>
                <a:ea typeface="Microsoft YaHei UI" panose="020B0503020204020204" pitchFamily="34" charset="-122"/>
              </a:rPr>
              <a:t>True，False，None</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PI</a:t>
            </a:r>
            <a:endParaRPr lang="en-US"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函数，类，对象和模块</a:t>
            </a:r>
          </a:p>
          <a:p>
            <a:pPr>
              <a:lnSpc>
                <a:spcPct val="150000"/>
              </a:lnSpc>
            </a:pP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def</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class</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import</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from</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de</a:t>
            </a:r>
            <a:r>
              <a:rPr lang="en-US" altLang="zh-CN" sz="2400" dirty="0">
                <a:latin typeface="Microsoft YaHei UI" panose="020B0503020204020204" pitchFamily="34" charset="-122"/>
                <a:ea typeface="Microsoft YaHei UI" panose="020B0503020204020204" pitchFamily="34" charset="-122"/>
              </a:rPr>
              <a:t>l,</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globa</a:t>
            </a:r>
            <a:r>
              <a:rPr lang="en-US" altLang="zh-CN" sz="2400" dirty="0">
                <a:latin typeface="Microsoft YaHei UI" panose="020B0503020204020204" pitchFamily="34" charset="-122"/>
                <a:ea typeface="Microsoft YaHei UI" panose="020B0503020204020204" pitchFamily="34" charset="-122"/>
              </a:rPr>
              <a:t>l,</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r</a:t>
            </a:r>
            <a:r>
              <a:rPr lang="en-US" sz="2400" dirty="0">
                <a:latin typeface="Microsoft YaHei UI" panose="020B0503020204020204" pitchFamily="34" charset="-122"/>
                <a:ea typeface="Microsoft YaHei UI" panose="020B0503020204020204" pitchFamily="34" charset="-122"/>
              </a:rPr>
              <a:t>eturn</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lambda</a:t>
            </a:r>
          </a:p>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判断与循环</a:t>
            </a:r>
          </a:p>
          <a:p>
            <a:pPr>
              <a:lnSpc>
                <a:spcPct val="150000"/>
              </a:lnSpc>
            </a:pP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If</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err="1">
                <a:latin typeface="Microsoft YaHei UI" panose="020B0503020204020204" pitchFamily="34" charset="-122"/>
                <a:ea typeface="Microsoft YaHei UI" panose="020B0503020204020204" pitchFamily="34" charset="-122"/>
              </a:rPr>
              <a:t>elif</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els</a:t>
            </a:r>
            <a:r>
              <a:rPr lang="en-US" altLang="zh-CN" sz="2400" dirty="0">
                <a:latin typeface="Microsoft YaHei UI" panose="020B0503020204020204" pitchFamily="34" charset="-122"/>
                <a:ea typeface="Microsoft YaHei UI" panose="020B0503020204020204" pitchFamily="34" charset="-122"/>
              </a:rPr>
              <a:t>e,</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i</a:t>
            </a:r>
            <a:r>
              <a:rPr lang="en-US" altLang="zh-CN" sz="2400" dirty="0">
                <a:latin typeface="Microsoft YaHei UI" panose="020B0503020204020204" pitchFamily="34" charset="-122"/>
                <a:ea typeface="Microsoft YaHei UI" panose="020B0503020204020204" pitchFamily="34" charset="-122"/>
              </a:rPr>
              <a:t>s,</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i</a:t>
            </a:r>
            <a:r>
              <a:rPr lang="en-US" altLang="zh-CN" sz="2400" dirty="0">
                <a:latin typeface="Microsoft YaHei UI" panose="020B0503020204020204" pitchFamily="34" charset="-122"/>
                <a:ea typeface="Microsoft YaHei UI" panose="020B0503020204020204" pitchFamily="34" charset="-122"/>
              </a:rPr>
              <a:t>n,</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assert</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and</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or</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not</a:t>
            </a:r>
          </a:p>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循环</a:t>
            </a:r>
          </a:p>
          <a:p>
            <a:pPr>
              <a:lnSpc>
                <a:spcPct val="150000"/>
              </a:lnSpc>
            </a:pP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for</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while</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continue</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break</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pass</a:t>
            </a:r>
          </a:p>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异常</a:t>
            </a:r>
          </a:p>
          <a:p>
            <a:pPr>
              <a:lnSpc>
                <a:spcPct val="150000"/>
              </a:lnSpc>
            </a:pP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with</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raise</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try</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except</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finally</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sz="2400" dirty="0">
                <a:latin typeface="Microsoft YaHei UI" panose="020B0503020204020204" pitchFamily="34" charset="-122"/>
                <a:ea typeface="Microsoft YaHei UI" panose="020B0503020204020204" pitchFamily="34" charset="-122"/>
              </a:rPr>
              <a:t>as</a:t>
            </a:r>
          </a:p>
          <a:p>
            <a:endParaRPr lang="en-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72061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变量</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47</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701167" y="805784"/>
            <a:ext cx="3057247" cy="523220"/>
          </a:xfrm>
          <a:prstGeom prst="rect">
            <a:avLst/>
          </a:prstGeom>
          <a:noFill/>
        </p:spPr>
        <p:txBody>
          <a:bodyPr wrap="none" rtlCol="0">
            <a:spAutoFit/>
          </a:bodyPr>
          <a:lstStyle/>
          <a:p>
            <a:r>
              <a:rPr lang="zh-CN" altLang="en-CN" sz="2800" dirty="0">
                <a:solidFill>
                  <a:srgbClr val="36BE52"/>
                </a:solidFill>
                <a:latin typeface="Microsoft YaHei UI" panose="020B0503020204020204" pitchFamily="34" charset="-122"/>
                <a:ea typeface="Microsoft YaHei UI" panose="020B0503020204020204" pitchFamily="34" charset="-122"/>
              </a:rPr>
              <a:t>变量</a:t>
            </a:r>
            <a:r>
              <a:rPr lang="zh-CN" altLang="en-US" sz="2800" dirty="0">
                <a:solidFill>
                  <a:srgbClr val="36BE52"/>
                </a:solidFill>
                <a:latin typeface="Microsoft YaHei UI" panose="020B0503020204020204" pitchFamily="34" charset="-122"/>
                <a:ea typeface="Microsoft YaHei UI" panose="020B0503020204020204" pitchFamily="34" charset="-122"/>
              </a:rPr>
              <a:t>的使用和命名</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4" name="TextBox 3">
            <a:extLst>
              <a:ext uri="{FF2B5EF4-FFF2-40B4-BE49-F238E27FC236}">
                <a16:creationId xmlns:a16="http://schemas.microsoft.com/office/drawing/2014/main" id="{D4175278-121C-0741-ACB0-7C4F35480605}"/>
              </a:ext>
            </a:extLst>
          </p:cNvPr>
          <p:cNvSpPr txBox="1"/>
          <p:nvPr/>
        </p:nvSpPr>
        <p:spPr>
          <a:xfrm>
            <a:off x="701167" y="1329004"/>
            <a:ext cx="10846651" cy="39058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CN" sz="2400" dirty="0">
                <a:latin typeface="Microsoft YaHei UI" panose="020B0503020204020204" pitchFamily="34" charset="-122"/>
                <a:ea typeface="Microsoft YaHei UI" panose="020B0503020204020204" pitchFamily="34" charset="-122"/>
              </a:rPr>
              <a:t>常用</a:t>
            </a:r>
            <a:r>
              <a:rPr lang="zh-CN" altLang="en-US" sz="2400" dirty="0">
                <a:latin typeface="Microsoft YaHei UI" panose="020B0503020204020204" pitchFamily="34" charset="-122"/>
                <a:ea typeface="Microsoft YaHei UI" panose="020B0503020204020204" pitchFamily="34" charset="-122"/>
              </a:rPr>
              <a:t>命名方法</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50000"/>
              </a:lnSpc>
              <a:buFont typeface="Courier New" panose="02070309020205020404" pitchFamily="49" charset="0"/>
              <a:buChar char="o"/>
            </a:pPr>
            <a:r>
              <a:rPr lang="zh-CN" altLang="en-US" sz="2400" dirty="0">
                <a:latin typeface="Microsoft YaHei UI" panose="020B0503020204020204" pitchFamily="34" charset="-122"/>
                <a:ea typeface="Microsoft YaHei UI" panose="020B0503020204020204" pitchFamily="34" charset="-122"/>
              </a:rPr>
              <a:t>蛇形命名法（每个单词小写，单词之间用下划线相连）</a:t>
            </a:r>
            <a:endParaRPr lang="en-US" altLang="zh-CN" sz="2400" dirty="0">
              <a:latin typeface="Microsoft YaHei UI" panose="020B0503020204020204" pitchFamily="34" charset="-122"/>
              <a:ea typeface="Microsoft YaHei UI" panose="020B0503020204020204" pitchFamily="34" charset="-122"/>
            </a:endParaRPr>
          </a:p>
          <a:p>
            <a:pPr lvl="1">
              <a:lnSpc>
                <a:spcPct val="150000"/>
              </a:lnSpc>
            </a:pPr>
            <a:r>
              <a:rPr lang="en-US" altLang="zh-CN" sz="2400" dirty="0">
                <a:latin typeface="Microsoft YaHei UI" panose="020B0503020204020204" pitchFamily="34" charset="-122"/>
                <a:ea typeface="Microsoft YaHei UI" panose="020B0503020204020204" pitchFamily="34" charset="-122"/>
              </a:rPr>
              <a:t>e.g.,</a:t>
            </a:r>
            <a:r>
              <a:rPr lang="zh-CN" altLang="en-US" sz="2400" dirty="0">
                <a:latin typeface="Microsoft YaHei UI" panose="020B0503020204020204" pitchFamily="34" charset="-122"/>
                <a:ea typeface="Microsoft YaHei UI" panose="020B0503020204020204" pitchFamily="34" charset="-122"/>
              </a:rPr>
              <a:t> </a:t>
            </a:r>
            <a:r>
              <a:rPr lang="en-US" altLang="zh-CN" sz="2400" dirty="0" err="1">
                <a:solidFill>
                  <a:srgbClr val="00B050"/>
                </a:solidFill>
                <a:latin typeface="Microsoft YaHei UI" panose="020B0503020204020204" pitchFamily="34" charset="-122"/>
                <a:ea typeface="Microsoft YaHei UI" panose="020B0503020204020204" pitchFamily="34" charset="-122"/>
              </a:rPr>
              <a:t>print_employee_paychecks</a:t>
            </a:r>
            <a:r>
              <a:rPr lang="en-US" altLang="zh-CN" sz="2400" dirty="0">
                <a:solidFill>
                  <a:srgbClr val="00B050"/>
                </a:solidFill>
                <a:latin typeface="Microsoft YaHei UI" panose="020B0503020204020204" pitchFamily="34" charset="-122"/>
                <a:ea typeface="Microsoft YaHei UI" panose="020B0503020204020204" pitchFamily="34" charset="-122"/>
              </a:rPr>
              <a:t>()</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50000"/>
              </a:lnSpc>
              <a:buFont typeface="Courier New" panose="02070309020205020404" pitchFamily="49" charset="0"/>
              <a:buChar char="o"/>
            </a:pPr>
            <a:r>
              <a:rPr lang="zh-CN" altLang="en-US" sz="2400" dirty="0">
                <a:latin typeface="Microsoft YaHei UI" panose="020B0503020204020204" pitchFamily="34" charset="-122"/>
                <a:ea typeface="Microsoft YaHei UI" panose="020B0503020204020204" pitchFamily="34" charset="-122"/>
              </a:rPr>
              <a:t>小驼峰法（第一个单词小写，后面每个单词大写）</a:t>
            </a:r>
            <a:endParaRPr lang="en-US" altLang="zh-CN" sz="2400" dirty="0">
              <a:latin typeface="Microsoft YaHei UI" panose="020B0503020204020204" pitchFamily="34" charset="-122"/>
              <a:ea typeface="Microsoft YaHei UI" panose="020B0503020204020204" pitchFamily="34" charset="-122"/>
            </a:endParaRPr>
          </a:p>
          <a:p>
            <a:pPr lvl="1">
              <a:lnSpc>
                <a:spcPct val="150000"/>
              </a:lnSpc>
            </a:pPr>
            <a:r>
              <a:rPr lang="en-US" altLang="zh-CN" sz="2400" dirty="0">
                <a:latin typeface="Microsoft YaHei UI" panose="020B0503020204020204" pitchFamily="34" charset="-122"/>
                <a:ea typeface="Microsoft YaHei UI" panose="020B0503020204020204" pitchFamily="34" charset="-122"/>
              </a:rPr>
              <a:t>e.g.,</a:t>
            </a:r>
            <a:r>
              <a:rPr lang="zh-CN" altLang="en-US" sz="2400" dirty="0">
                <a:latin typeface="Microsoft YaHei UI" panose="020B0503020204020204" pitchFamily="34" charset="-122"/>
                <a:ea typeface="Microsoft YaHei UI" panose="020B0503020204020204" pitchFamily="34" charset="-122"/>
              </a:rPr>
              <a:t> </a:t>
            </a:r>
            <a:r>
              <a:rPr lang="en-US" altLang="zh-CN" sz="2400" dirty="0" err="1">
                <a:solidFill>
                  <a:srgbClr val="00B050"/>
                </a:solidFill>
                <a:latin typeface="Microsoft YaHei UI" panose="020B0503020204020204" pitchFamily="34" charset="-122"/>
                <a:ea typeface="Microsoft YaHei UI" panose="020B0503020204020204" pitchFamily="34" charset="-122"/>
              </a:rPr>
              <a:t>printEmployeePaychecks</a:t>
            </a:r>
            <a:r>
              <a:rPr lang="en-US" altLang="zh-CN" sz="2400" dirty="0">
                <a:solidFill>
                  <a:srgbClr val="00B050"/>
                </a:solidFill>
                <a:latin typeface="Microsoft YaHei UI" panose="020B0503020204020204" pitchFamily="34" charset="-122"/>
                <a:ea typeface="Microsoft YaHei UI" panose="020B0503020204020204" pitchFamily="34" charset="-122"/>
              </a:rPr>
              <a:t>()</a:t>
            </a:r>
          </a:p>
          <a:p>
            <a:pPr marL="800100" lvl="1" indent="-342900">
              <a:lnSpc>
                <a:spcPct val="150000"/>
              </a:lnSpc>
              <a:buFont typeface="Courier New" panose="02070309020205020404" pitchFamily="49" charset="0"/>
              <a:buChar char="o"/>
            </a:pPr>
            <a:r>
              <a:rPr lang="zh-CN" altLang="en-US" sz="2400" dirty="0">
                <a:latin typeface="Microsoft YaHei UI" panose="020B0503020204020204" pitchFamily="34" charset="-122"/>
                <a:ea typeface="Microsoft YaHei UI" panose="020B0503020204020204" pitchFamily="34" charset="-122"/>
              </a:rPr>
              <a:t>帕斯卡法</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大驼峰法 （每个单词大写）</a:t>
            </a:r>
            <a:endParaRPr lang="en-US" altLang="zh-CN" sz="2400" dirty="0">
              <a:latin typeface="Microsoft YaHei UI" panose="020B0503020204020204" pitchFamily="34" charset="-122"/>
              <a:ea typeface="Microsoft YaHei UI" panose="020B0503020204020204" pitchFamily="34" charset="-122"/>
            </a:endParaRPr>
          </a:p>
          <a:p>
            <a:pPr lvl="1">
              <a:lnSpc>
                <a:spcPct val="150000"/>
              </a:lnSpc>
            </a:pPr>
            <a:r>
              <a:rPr lang="en-US" altLang="zh-CN" sz="2400" dirty="0">
                <a:latin typeface="Microsoft YaHei UI" panose="020B0503020204020204" pitchFamily="34" charset="-122"/>
                <a:ea typeface="Microsoft YaHei UI" panose="020B0503020204020204" pitchFamily="34" charset="-122"/>
              </a:rPr>
              <a:t>e.g.,</a:t>
            </a:r>
            <a:r>
              <a:rPr lang="zh-CN" altLang="en-US" sz="2400" dirty="0">
                <a:latin typeface="Microsoft YaHei UI" panose="020B0503020204020204" pitchFamily="34" charset="-122"/>
                <a:ea typeface="Microsoft YaHei UI" panose="020B0503020204020204" pitchFamily="34" charset="-122"/>
              </a:rPr>
              <a:t> </a:t>
            </a:r>
            <a:r>
              <a:rPr lang="en-US" altLang="zh-CN" sz="2400" dirty="0" err="1">
                <a:solidFill>
                  <a:srgbClr val="00B050"/>
                </a:solidFill>
                <a:latin typeface="Microsoft YaHei UI" panose="020B0503020204020204" pitchFamily="34" charset="-122"/>
                <a:ea typeface="Microsoft YaHei UI" panose="020B0503020204020204" pitchFamily="34" charset="-122"/>
              </a:rPr>
              <a:t>PrintEmployeePaychecks</a:t>
            </a:r>
            <a:r>
              <a:rPr lang="en-US" altLang="zh-CN" sz="2400" dirty="0">
                <a:solidFill>
                  <a:srgbClr val="00B050"/>
                </a:solidFill>
                <a:latin typeface="Microsoft YaHei UI" panose="020B0503020204020204" pitchFamily="34" charset="-122"/>
                <a:ea typeface="Microsoft YaHei UI" panose="020B0503020204020204" pitchFamily="34" charset="-122"/>
              </a:rPr>
              <a:t>()</a:t>
            </a:r>
            <a:endParaRPr lang="en-US" sz="2400" dirty="0">
              <a:solidFill>
                <a:srgbClr val="00B05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30362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变量</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48</a:t>
            </a:fld>
            <a:endParaRPr lang="zh-CN" altLang="en-US"/>
          </a:p>
        </p:txBody>
      </p:sp>
      <p:pic>
        <p:nvPicPr>
          <p:cNvPr id="8" name="图片 7">
            <a:extLst>
              <a:ext uri="{FF2B5EF4-FFF2-40B4-BE49-F238E27FC236}">
                <a16:creationId xmlns:a16="http://schemas.microsoft.com/office/drawing/2014/main" id="{5EFFE1F6-72BC-42D0-8767-68F400C998FD}"/>
              </a:ext>
            </a:extLst>
          </p:cNvPr>
          <p:cNvPicPr>
            <a:picLocks noChangeAspect="1"/>
          </p:cNvPicPr>
          <p:nvPr/>
        </p:nvPicPr>
        <p:blipFill>
          <a:blip r:embed="rId4">
            <a:duotone>
              <a:schemeClr val="accent6">
                <a:shade val="45000"/>
                <a:satMod val="135000"/>
              </a:schemeClr>
              <a:prstClr val="white"/>
            </a:duotone>
          </a:blip>
          <a:stretch>
            <a:fillRect/>
          </a:stretch>
        </p:blipFill>
        <p:spPr>
          <a:xfrm>
            <a:off x="1203864" y="1206652"/>
            <a:ext cx="8040553" cy="5433857"/>
          </a:xfrm>
          <a:prstGeom prst="rect">
            <a:avLst/>
          </a:prstGeom>
        </p:spPr>
      </p:pic>
      <p:sp>
        <p:nvSpPr>
          <p:cNvPr id="5" name="TextBox 4">
            <a:extLst>
              <a:ext uri="{FF2B5EF4-FFF2-40B4-BE49-F238E27FC236}">
                <a16:creationId xmlns:a16="http://schemas.microsoft.com/office/drawing/2014/main" id="{B733A2F3-FCA5-0545-81F3-2E5F0279A0FF}"/>
              </a:ext>
            </a:extLst>
          </p:cNvPr>
          <p:cNvSpPr txBox="1"/>
          <p:nvPr/>
        </p:nvSpPr>
        <p:spPr>
          <a:xfrm>
            <a:off x="701167" y="805784"/>
            <a:ext cx="3057247" cy="523220"/>
          </a:xfrm>
          <a:prstGeom prst="rect">
            <a:avLst/>
          </a:prstGeom>
          <a:noFill/>
        </p:spPr>
        <p:txBody>
          <a:bodyPr wrap="none" rtlCol="0">
            <a:spAutoFit/>
          </a:bodyPr>
          <a:lstStyle/>
          <a:p>
            <a:r>
              <a:rPr lang="zh-CN" altLang="en-CN" sz="2800" dirty="0">
                <a:solidFill>
                  <a:srgbClr val="36BE52"/>
                </a:solidFill>
                <a:latin typeface="Microsoft YaHei UI" panose="020B0503020204020204" pitchFamily="34" charset="-122"/>
                <a:ea typeface="Microsoft YaHei UI" panose="020B0503020204020204" pitchFamily="34" charset="-122"/>
              </a:rPr>
              <a:t>变量</a:t>
            </a:r>
            <a:r>
              <a:rPr lang="zh-CN" altLang="en-US" sz="2800" dirty="0">
                <a:solidFill>
                  <a:srgbClr val="36BE52"/>
                </a:solidFill>
                <a:latin typeface="Microsoft YaHei UI" panose="020B0503020204020204" pitchFamily="34" charset="-122"/>
                <a:ea typeface="Microsoft YaHei UI" panose="020B0503020204020204" pitchFamily="34" charset="-122"/>
              </a:rPr>
              <a:t>的使用和命名</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59859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变量</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49</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701167" y="1023117"/>
            <a:ext cx="1620957" cy="523220"/>
          </a:xfrm>
          <a:prstGeom prst="rect">
            <a:avLst/>
          </a:prstGeom>
          <a:noFill/>
        </p:spPr>
        <p:txBody>
          <a:bodyPr wrap="none" rtlCol="0">
            <a:spAutoFit/>
          </a:bodyPr>
          <a:lstStyle/>
          <a:p>
            <a:r>
              <a:rPr lang="zh-CN" altLang="en-CN" sz="2800" dirty="0">
                <a:solidFill>
                  <a:srgbClr val="36BE52"/>
                </a:solidFill>
                <a:latin typeface="Microsoft YaHei UI" panose="020B0503020204020204" pitchFamily="34" charset="-122"/>
                <a:ea typeface="Microsoft YaHei UI" panose="020B0503020204020204" pitchFamily="34" charset="-122"/>
              </a:rPr>
              <a:t>变量</a:t>
            </a:r>
            <a:r>
              <a:rPr lang="zh-CN" altLang="en-US" sz="2800" dirty="0">
                <a:solidFill>
                  <a:srgbClr val="36BE52"/>
                </a:solidFill>
                <a:latin typeface="Microsoft YaHei UI" panose="020B0503020204020204" pitchFamily="34" charset="-122"/>
                <a:ea typeface="Microsoft YaHei UI" panose="020B0503020204020204" pitchFamily="34" charset="-122"/>
              </a:rPr>
              <a:t>赋值</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4" name="TextBox 3">
            <a:extLst>
              <a:ext uri="{FF2B5EF4-FFF2-40B4-BE49-F238E27FC236}">
                <a16:creationId xmlns:a16="http://schemas.microsoft.com/office/drawing/2014/main" id="{D4175278-121C-0741-ACB0-7C4F35480605}"/>
              </a:ext>
            </a:extLst>
          </p:cNvPr>
          <p:cNvSpPr txBox="1"/>
          <p:nvPr/>
        </p:nvSpPr>
        <p:spPr>
          <a:xfrm>
            <a:off x="701167" y="1839743"/>
            <a:ext cx="10846651" cy="44598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在</a:t>
            </a:r>
            <a:r>
              <a:rPr lang="en-US"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中，等号</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是赋值语句，可以把任意数据类型赋值给变量，同一个变量可以反复赋值，而且可以是不同类型的变量。</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50000"/>
              </a:lnSpc>
              <a:buFont typeface="Courier New" panose="02070309020205020404" pitchFamily="49" charset="0"/>
              <a:buChar char="o"/>
            </a:pPr>
            <a:r>
              <a:rPr lang="zh-CN" altLang="en-US" sz="2400" dirty="0">
                <a:latin typeface="Microsoft YaHei UI" panose="020B0503020204020204" pitchFamily="34" charset="-122"/>
                <a:ea typeface="Microsoft YaHei UI" panose="020B0503020204020204" pitchFamily="34" charset="-122"/>
              </a:rPr>
              <a:t>动态语言 </a:t>
            </a:r>
            <a:r>
              <a:rPr lang="en-US" altLang="zh-CN" sz="2400" dirty="0">
                <a:latin typeface="Microsoft YaHei UI" panose="020B0503020204020204" pitchFamily="34" charset="-122"/>
                <a:ea typeface="Microsoft YaHei UI" panose="020B0503020204020204" pitchFamily="34" charset="-122"/>
              </a:rPr>
              <a:t>vs</a:t>
            </a:r>
            <a:r>
              <a:rPr lang="zh-CN" altLang="en-US" sz="2400" dirty="0">
                <a:latin typeface="Microsoft YaHei UI" panose="020B0503020204020204" pitchFamily="34" charset="-122"/>
                <a:ea typeface="Microsoft YaHei UI" panose="020B0503020204020204" pitchFamily="34" charset="-122"/>
              </a:rPr>
              <a:t> 静态语言</a:t>
            </a:r>
            <a:endParaRPr lang="en-US" altLang="zh-CN" sz="2400" dirty="0">
              <a:latin typeface="Microsoft YaHei UI" panose="020B0503020204020204" pitchFamily="34" charset="-122"/>
              <a:ea typeface="Microsoft YaHei UI" panose="020B0503020204020204" pitchFamily="34" charset="-122"/>
            </a:endParaRPr>
          </a:p>
          <a:p>
            <a:pPr marL="800100" lvl="1" indent="-342900">
              <a:lnSpc>
                <a:spcPct val="150000"/>
              </a:lnSpc>
              <a:buFont typeface="Courier New" panose="02070309020205020404" pitchFamily="49" charset="0"/>
              <a:buChar char="o"/>
            </a:pPr>
            <a:r>
              <a:rPr lang="en-US" altLang="zh-CN" sz="2400" dirty="0">
                <a:latin typeface="Microsoft YaHei UI" panose="020B0503020204020204" pitchFamily="34" charset="-122"/>
                <a:ea typeface="Microsoft YaHei UI" panose="020B0503020204020204" pitchFamily="34" charset="-122"/>
              </a:rPr>
              <a:t>x</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x</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2</a:t>
            </a:r>
            <a:r>
              <a:rPr lang="zh-CN" altLang="en-US" sz="2400" dirty="0">
                <a:latin typeface="Microsoft YaHei UI" panose="020B0503020204020204" pitchFamily="34" charset="-122"/>
                <a:ea typeface="Microsoft YaHei UI" panose="020B0503020204020204" pitchFamily="34" charset="-122"/>
              </a:rPr>
              <a:t> </a:t>
            </a:r>
            <a:endParaRPr lang="en-US"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变量在计算机内存中的表示 </a:t>
            </a:r>
            <a:r>
              <a:rPr lang="en-US" altLang="zh-CN" sz="2400" dirty="0">
                <a:latin typeface="Microsoft YaHei UI" panose="020B0503020204020204" pitchFamily="34" charset="-122"/>
                <a:ea typeface="Microsoft YaHei UI" panose="020B0503020204020204" pitchFamily="34" charset="-122"/>
              </a:rPr>
              <a:t>( a</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 ‘ABC’)</a:t>
            </a:r>
          </a:p>
          <a:p>
            <a:pPr>
              <a:lnSpc>
                <a:spcPct val="150000"/>
              </a:lnSpc>
            </a:pPr>
            <a:r>
              <a:rPr lang="en-US" sz="2400" dirty="0">
                <a:latin typeface="Microsoft YaHei UI" panose="020B0503020204020204" pitchFamily="34" charset="-122"/>
                <a:ea typeface="Microsoft YaHei UI" panose="020B0503020204020204" pitchFamily="34" charset="-122"/>
              </a:rPr>
              <a:t>	Python</a:t>
            </a:r>
            <a:r>
              <a:rPr lang="zh-CN" altLang="en-US" sz="2400" dirty="0">
                <a:latin typeface="Microsoft YaHei UI" panose="020B0503020204020204" pitchFamily="34" charset="-122"/>
                <a:ea typeface="Microsoft YaHei UI" panose="020B0503020204020204" pitchFamily="34" charset="-122"/>
              </a:rPr>
              <a:t>解释器干了两件事情：</a:t>
            </a:r>
          </a:p>
          <a:p>
            <a:pPr>
              <a:lnSpc>
                <a:spcPct val="150000"/>
              </a:lnSpc>
            </a:pPr>
            <a:r>
              <a:rPr lang="en-US" altLang="zh-CN" sz="2400" dirty="0">
                <a:latin typeface="Microsoft YaHei UI" panose="020B0503020204020204" pitchFamily="34" charset="-122"/>
                <a:ea typeface="Microsoft YaHei UI" panose="020B0503020204020204" pitchFamily="34" charset="-122"/>
              </a:rPr>
              <a:t>	1. </a:t>
            </a:r>
            <a:r>
              <a:rPr lang="zh-CN" altLang="en-US" sz="2400" dirty="0">
                <a:latin typeface="Microsoft YaHei UI" panose="020B0503020204020204" pitchFamily="34" charset="-122"/>
                <a:ea typeface="Microsoft YaHei UI" panose="020B0503020204020204" pitchFamily="34" charset="-122"/>
              </a:rPr>
              <a:t>在内存中创建了一个</a:t>
            </a:r>
            <a:r>
              <a:rPr lang="en-US" altLang="zh-CN" sz="2400" dirty="0">
                <a:latin typeface="Microsoft YaHei UI" panose="020B0503020204020204" pitchFamily="34" charset="-122"/>
                <a:ea typeface="Microsoft YaHei UI" panose="020B0503020204020204" pitchFamily="34" charset="-122"/>
              </a:rPr>
              <a:t>'</a:t>
            </a:r>
            <a:r>
              <a:rPr lang="en-US" sz="2400" dirty="0">
                <a:latin typeface="Microsoft YaHei UI" panose="020B0503020204020204" pitchFamily="34" charset="-122"/>
                <a:ea typeface="Microsoft YaHei UI" panose="020B0503020204020204" pitchFamily="34" charset="-122"/>
              </a:rPr>
              <a:t>ABC'</a:t>
            </a:r>
            <a:r>
              <a:rPr lang="zh-CN" altLang="en-US" sz="2400" dirty="0">
                <a:latin typeface="Microsoft YaHei UI" panose="020B0503020204020204" pitchFamily="34" charset="-122"/>
                <a:ea typeface="Microsoft YaHei UI" panose="020B0503020204020204" pitchFamily="34" charset="-122"/>
              </a:rPr>
              <a:t>的字符串；</a:t>
            </a:r>
          </a:p>
          <a:p>
            <a:pPr>
              <a:lnSpc>
                <a:spcPct val="150000"/>
              </a:lnSpc>
            </a:pPr>
            <a:r>
              <a:rPr lang="en-US" altLang="zh-CN" sz="2400" dirty="0">
                <a:latin typeface="Microsoft YaHei UI" panose="020B0503020204020204" pitchFamily="34" charset="-122"/>
                <a:ea typeface="Microsoft YaHei UI" panose="020B0503020204020204" pitchFamily="34" charset="-122"/>
              </a:rPr>
              <a:t>	2. </a:t>
            </a:r>
            <a:r>
              <a:rPr lang="zh-CN" altLang="en-US" sz="2400" dirty="0">
                <a:latin typeface="Microsoft YaHei UI" panose="020B0503020204020204" pitchFamily="34" charset="-122"/>
                <a:ea typeface="Microsoft YaHei UI" panose="020B0503020204020204" pitchFamily="34" charset="-122"/>
              </a:rPr>
              <a:t>在内存中创建了一个名为</a:t>
            </a:r>
            <a:r>
              <a:rPr lang="en-US" sz="2400" dirty="0">
                <a:latin typeface="Microsoft YaHei UI" panose="020B0503020204020204" pitchFamily="34" charset="-122"/>
                <a:ea typeface="Microsoft YaHei UI" panose="020B0503020204020204" pitchFamily="34" charset="-122"/>
              </a:rPr>
              <a:t>a</a:t>
            </a:r>
            <a:r>
              <a:rPr lang="zh-CN" altLang="en-US" sz="2400" dirty="0">
                <a:latin typeface="Microsoft YaHei UI" panose="020B0503020204020204" pitchFamily="34" charset="-122"/>
                <a:ea typeface="Microsoft YaHei UI" panose="020B0503020204020204" pitchFamily="34" charset="-122"/>
              </a:rPr>
              <a:t>的变量，并把它指向</a:t>
            </a:r>
            <a:r>
              <a:rPr lang="en-US" altLang="zh-CN" sz="2400" dirty="0">
                <a:latin typeface="Microsoft YaHei UI" panose="020B0503020204020204" pitchFamily="34" charset="-122"/>
                <a:ea typeface="Microsoft YaHei UI" panose="020B0503020204020204" pitchFamily="34" charset="-122"/>
              </a:rPr>
              <a:t>‘</a:t>
            </a:r>
            <a:r>
              <a:rPr lang="en-US" sz="2400" dirty="0">
                <a:latin typeface="Microsoft YaHei UI" panose="020B0503020204020204" pitchFamily="34" charset="-122"/>
                <a:ea typeface="Microsoft YaHei UI" panose="020B0503020204020204" pitchFamily="34" charset="-122"/>
              </a:rPr>
              <a:t>ABC’(</a:t>
            </a:r>
            <a:r>
              <a:rPr lang="zh-CN" altLang="en-US" sz="2400" dirty="0">
                <a:latin typeface="Microsoft YaHei UI" panose="020B0503020204020204" pitchFamily="34" charset="-122"/>
                <a:ea typeface="Microsoft YaHei UI" panose="020B0503020204020204" pitchFamily="34" charset="-122"/>
              </a:rPr>
              <a:t>传值</a:t>
            </a:r>
            <a:r>
              <a:rPr lang="en-US" altLang="zh-CN" sz="2400" dirty="0">
                <a:latin typeface="Microsoft YaHei UI" panose="020B0503020204020204" pitchFamily="34" charset="-122"/>
                <a:ea typeface="Microsoft YaHei UI" panose="020B0503020204020204" pitchFamily="34" charset="-122"/>
              </a:rPr>
              <a:t>vs</a:t>
            </a:r>
            <a:r>
              <a:rPr lang="zh-CN" altLang="en-CN" sz="2400" dirty="0">
                <a:latin typeface="Microsoft YaHei UI" panose="020B0503020204020204" pitchFamily="34" charset="-122"/>
                <a:ea typeface="Microsoft YaHei UI" panose="020B0503020204020204" pitchFamily="34" charset="-122"/>
              </a:rPr>
              <a:t>传址</a:t>
            </a:r>
            <a:r>
              <a:rPr lang="en-US" sz="2400" dirty="0">
                <a:latin typeface="Microsoft YaHei UI" panose="020B0503020204020204" pitchFamily="34" charset="-122"/>
                <a:ea typeface="Microsoft YaHei UI" panose="020B0503020204020204" pitchFamily="34" charset="-122"/>
              </a:rPr>
              <a:t>)</a:t>
            </a:r>
          </a:p>
        </p:txBody>
      </p:sp>
    </p:spTree>
    <p:extLst>
      <p:ext uri="{BB962C8B-B14F-4D97-AF65-F5344CB8AC3E}">
        <p14:creationId xmlns:p14="http://schemas.microsoft.com/office/powerpoint/2010/main" val="246941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1</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课程大纲</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a:t>
            </a:fld>
            <a:endParaRPr lang="zh-CN" altLang="en-US"/>
          </a:p>
        </p:txBody>
      </p:sp>
      <p:graphicFrame>
        <p:nvGraphicFramePr>
          <p:cNvPr id="4" name="表格 3">
            <a:extLst>
              <a:ext uri="{FF2B5EF4-FFF2-40B4-BE49-F238E27FC236}">
                <a16:creationId xmlns:a16="http://schemas.microsoft.com/office/drawing/2014/main" id="{2DEE9BCB-971E-4745-B063-C6D2DF6B395A}"/>
              </a:ext>
            </a:extLst>
          </p:cNvPr>
          <p:cNvGraphicFramePr>
            <a:graphicFrameLocks noGrp="1"/>
          </p:cNvGraphicFramePr>
          <p:nvPr>
            <p:extLst>
              <p:ext uri="{D42A27DB-BD31-4B8C-83A1-F6EECF244321}">
                <p14:modId xmlns:p14="http://schemas.microsoft.com/office/powerpoint/2010/main" val="1369724466"/>
              </p:ext>
            </p:extLst>
          </p:nvPr>
        </p:nvGraphicFramePr>
        <p:xfrm>
          <a:off x="1129116" y="1276044"/>
          <a:ext cx="9703290" cy="4389294"/>
        </p:xfrm>
        <a:graphic>
          <a:graphicData uri="http://schemas.openxmlformats.org/drawingml/2006/table">
            <a:tbl>
              <a:tblPr firstRow="1" bandRow="1">
                <a:tableStyleId>{93296810-A885-4BE3-A3E7-6D5BEEA58F35}</a:tableStyleId>
              </a:tblPr>
              <a:tblGrid>
                <a:gridCol w="1553740">
                  <a:extLst>
                    <a:ext uri="{9D8B030D-6E8A-4147-A177-3AD203B41FA5}">
                      <a16:colId xmlns:a16="http://schemas.microsoft.com/office/drawing/2014/main" val="1593873538"/>
                    </a:ext>
                  </a:extLst>
                </a:gridCol>
                <a:gridCol w="8149550">
                  <a:extLst>
                    <a:ext uri="{9D8B030D-6E8A-4147-A177-3AD203B41FA5}">
                      <a16:colId xmlns:a16="http://schemas.microsoft.com/office/drawing/2014/main" val="3941176741"/>
                    </a:ext>
                  </a:extLst>
                </a:gridCol>
              </a:tblGrid>
              <a:tr h="731549">
                <a:tc>
                  <a:txBody>
                    <a:bodyPr/>
                    <a:lstStyle/>
                    <a:p>
                      <a:pPr algn="ctr"/>
                      <a:r>
                        <a:rPr lang="zh-CN" altLang="en-US" sz="2400" dirty="0"/>
                        <a:t>周数</a:t>
                      </a:r>
                    </a:p>
                  </a:txBody>
                  <a:tcPr anchor="ctr"/>
                </a:tc>
                <a:tc>
                  <a:txBody>
                    <a:bodyPr/>
                    <a:lstStyle/>
                    <a:p>
                      <a:pPr algn="ctr"/>
                      <a:r>
                        <a:rPr lang="zh-CN" altLang="en-US" sz="2400" dirty="0"/>
                        <a:t>内容</a:t>
                      </a:r>
                    </a:p>
                  </a:txBody>
                  <a:tcPr anchor="ctr"/>
                </a:tc>
                <a:extLst>
                  <a:ext uri="{0D108BD9-81ED-4DB2-BD59-A6C34878D82A}">
                    <a16:rowId xmlns:a16="http://schemas.microsoft.com/office/drawing/2014/main" val="533587468"/>
                  </a:ext>
                </a:extLst>
              </a:tr>
              <a:tr h="731549">
                <a:tc>
                  <a:txBody>
                    <a:bodyPr/>
                    <a:lstStyle/>
                    <a:p>
                      <a:pPr algn="ctr"/>
                      <a:r>
                        <a:rPr lang="zh-CN" altLang="en-US" sz="2400" b="1" dirty="0"/>
                        <a:t>第</a:t>
                      </a:r>
                      <a:r>
                        <a:rPr lang="en-US" altLang="zh-CN" sz="2400" b="1" dirty="0"/>
                        <a:t>1</a:t>
                      </a:r>
                      <a:r>
                        <a:rPr lang="zh-CN" altLang="en-US" sz="2400" b="1" dirty="0"/>
                        <a:t>周</a:t>
                      </a:r>
                    </a:p>
                  </a:txBody>
                  <a:tcPr anchor="ctr"/>
                </a:tc>
                <a:tc>
                  <a:txBody>
                    <a:bodyPr/>
                    <a:lstStyle/>
                    <a:p>
                      <a:pPr algn="ctr"/>
                      <a:r>
                        <a:rPr lang="en-US" altLang="zh-CN" sz="2400" b="1" dirty="0"/>
                        <a:t>Python</a:t>
                      </a:r>
                      <a:r>
                        <a:rPr lang="zh-CN" altLang="en-US" sz="2400" b="1" dirty="0"/>
                        <a:t>语言概述和基本使用</a:t>
                      </a:r>
                    </a:p>
                  </a:txBody>
                  <a:tcPr anchor="ctr"/>
                </a:tc>
                <a:extLst>
                  <a:ext uri="{0D108BD9-81ED-4DB2-BD59-A6C34878D82A}">
                    <a16:rowId xmlns:a16="http://schemas.microsoft.com/office/drawing/2014/main" val="730433650"/>
                  </a:ext>
                </a:extLst>
              </a:tr>
              <a:tr h="731549">
                <a:tc>
                  <a:txBody>
                    <a:bodyPr/>
                    <a:lstStyle/>
                    <a:p>
                      <a:pPr algn="ctr"/>
                      <a:r>
                        <a:rPr lang="zh-CN" altLang="en-US" sz="2400" dirty="0"/>
                        <a:t>第</a:t>
                      </a:r>
                      <a:r>
                        <a:rPr lang="en-US" altLang="zh-CN" sz="2400" dirty="0"/>
                        <a:t>2</a:t>
                      </a:r>
                      <a:r>
                        <a:rPr lang="zh-CN" altLang="en-US" sz="2400" dirty="0"/>
                        <a:t>周</a:t>
                      </a:r>
                    </a:p>
                  </a:txBody>
                  <a:tcPr anchor="ctr"/>
                </a:tc>
                <a:tc>
                  <a:txBody>
                    <a:bodyPr/>
                    <a:lstStyle/>
                    <a:p>
                      <a:pPr algn="ctr"/>
                      <a:r>
                        <a:rPr lang="zh-CN" altLang="en-US" sz="2400" kern="1200" dirty="0">
                          <a:effectLst/>
                        </a:rPr>
                        <a:t>复杂数据容器、流程控制及函数</a:t>
                      </a:r>
                      <a:endParaRPr lang="zh-CN" altLang="en-US" sz="2400" dirty="0"/>
                    </a:p>
                  </a:txBody>
                  <a:tcPr anchor="ctr"/>
                </a:tc>
                <a:extLst>
                  <a:ext uri="{0D108BD9-81ED-4DB2-BD59-A6C34878D82A}">
                    <a16:rowId xmlns:a16="http://schemas.microsoft.com/office/drawing/2014/main" val="1192467596"/>
                  </a:ext>
                </a:extLst>
              </a:tr>
              <a:tr h="731549">
                <a:tc>
                  <a:txBody>
                    <a:bodyPr/>
                    <a:lstStyle/>
                    <a:p>
                      <a:pPr algn="ctr"/>
                      <a:r>
                        <a:rPr lang="zh-CN" altLang="en-US" sz="2400" dirty="0"/>
                        <a:t>第</a:t>
                      </a:r>
                      <a:r>
                        <a:rPr lang="en-US" altLang="zh-CN" sz="2400" dirty="0"/>
                        <a:t>3</a:t>
                      </a:r>
                      <a:r>
                        <a:rPr lang="zh-CN" altLang="en-US" sz="2400" dirty="0"/>
                        <a:t>周</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kern="1200" dirty="0">
                          <a:effectLst/>
                        </a:rPr>
                        <a:t>用户输入输出</a:t>
                      </a:r>
                      <a:r>
                        <a:rPr lang="zh-CN" altLang="en-US" sz="2400" kern="1200" dirty="0">
                          <a:effectLst/>
                        </a:rPr>
                        <a:t>、</a:t>
                      </a:r>
                      <a:r>
                        <a:rPr lang="zh-CN" altLang="zh-CN" sz="2400" kern="1200" dirty="0">
                          <a:effectLst/>
                        </a:rPr>
                        <a:t>文件操作</a:t>
                      </a:r>
                      <a:endParaRPr lang="zh-CN" altLang="en-US" sz="2400" dirty="0"/>
                    </a:p>
                  </a:txBody>
                  <a:tcPr anchor="ctr"/>
                </a:tc>
                <a:extLst>
                  <a:ext uri="{0D108BD9-81ED-4DB2-BD59-A6C34878D82A}">
                    <a16:rowId xmlns:a16="http://schemas.microsoft.com/office/drawing/2014/main" val="1254216"/>
                  </a:ext>
                </a:extLst>
              </a:tr>
              <a:tr h="731549">
                <a:tc>
                  <a:txBody>
                    <a:bodyPr/>
                    <a:lstStyle/>
                    <a:p>
                      <a:pPr algn="ctr"/>
                      <a:r>
                        <a:rPr lang="zh-CN" altLang="en-US" sz="2400" dirty="0"/>
                        <a:t>第</a:t>
                      </a:r>
                      <a:r>
                        <a:rPr lang="en-US" altLang="zh-CN" sz="2400" dirty="0"/>
                        <a:t>4</a:t>
                      </a:r>
                      <a:r>
                        <a:rPr lang="zh-CN" altLang="en-US" sz="2400" dirty="0"/>
                        <a:t>周</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kern="1200" dirty="0">
                          <a:effectLst/>
                        </a:rPr>
                        <a:t>流程控制</a:t>
                      </a:r>
                      <a:r>
                        <a:rPr lang="zh-CN" altLang="en-US" sz="2400" kern="1200" dirty="0">
                          <a:effectLst/>
                        </a:rPr>
                        <a:t>、</a:t>
                      </a:r>
                      <a:r>
                        <a:rPr lang="zh-CN" altLang="zh-CN" sz="2400" kern="1200" dirty="0">
                          <a:effectLst/>
                        </a:rPr>
                        <a:t>函数</a:t>
                      </a:r>
                      <a:r>
                        <a:rPr lang="zh-CN" altLang="en-US" sz="2400" kern="1200" dirty="0">
                          <a:effectLst/>
                        </a:rPr>
                        <a:t>、</a:t>
                      </a:r>
                      <a:r>
                        <a:rPr lang="zh-CN" altLang="zh-CN" sz="2400" kern="1200" dirty="0">
                          <a:effectLst/>
                        </a:rPr>
                        <a:t>类</a:t>
                      </a:r>
                      <a:endParaRPr lang="zh-CN" altLang="en-US" sz="2400" dirty="0"/>
                    </a:p>
                  </a:txBody>
                  <a:tcPr anchor="ctr"/>
                </a:tc>
                <a:extLst>
                  <a:ext uri="{0D108BD9-81ED-4DB2-BD59-A6C34878D82A}">
                    <a16:rowId xmlns:a16="http://schemas.microsoft.com/office/drawing/2014/main" val="141309141"/>
                  </a:ext>
                </a:extLst>
              </a:tr>
              <a:tr h="731549">
                <a:tc>
                  <a:txBody>
                    <a:bodyPr/>
                    <a:lstStyle/>
                    <a:p>
                      <a:pPr algn="ctr"/>
                      <a:r>
                        <a:rPr lang="zh-CN" altLang="en-US" sz="2400" dirty="0"/>
                        <a:t>第</a:t>
                      </a:r>
                      <a:r>
                        <a:rPr lang="en-US" altLang="zh-CN" sz="2400" dirty="0"/>
                        <a:t>5</a:t>
                      </a:r>
                      <a:r>
                        <a:rPr lang="zh-CN" altLang="en-US" sz="2400" dirty="0"/>
                        <a:t>周</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400" kern="1200" dirty="0">
                          <a:effectLst/>
                        </a:rPr>
                        <a:t>科学计算</a:t>
                      </a:r>
                      <a:r>
                        <a:rPr lang="zh-CN" altLang="en-US" sz="2400" kern="1200" dirty="0">
                          <a:effectLst/>
                        </a:rPr>
                        <a:t>、数据处理与可视化 </a:t>
                      </a:r>
                      <a:r>
                        <a:rPr lang="en-US" altLang="zh-CN" sz="2400" kern="1200" dirty="0">
                          <a:effectLst/>
                        </a:rPr>
                        <a:t>  </a:t>
                      </a:r>
                      <a:r>
                        <a:rPr lang="en-US" altLang="zh-CN" sz="2400" kern="1200" dirty="0" err="1">
                          <a:effectLst/>
                        </a:rPr>
                        <a:t>Numpy</a:t>
                      </a:r>
                      <a:endParaRPr lang="zh-CN" altLang="en-US" sz="2400" dirty="0"/>
                    </a:p>
                  </a:txBody>
                  <a:tcPr anchor="ctr"/>
                </a:tc>
                <a:extLst>
                  <a:ext uri="{0D108BD9-81ED-4DB2-BD59-A6C34878D82A}">
                    <a16:rowId xmlns:a16="http://schemas.microsoft.com/office/drawing/2014/main" val="3943517659"/>
                  </a:ext>
                </a:extLst>
              </a:tr>
            </a:tbl>
          </a:graphicData>
        </a:graphic>
      </p:graphicFrame>
    </p:spTree>
    <p:extLst>
      <p:ext uri="{BB962C8B-B14F-4D97-AF65-F5344CB8AC3E}">
        <p14:creationId xmlns:p14="http://schemas.microsoft.com/office/powerpoint/2010/main" val="3825741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7</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常量和整除</a:t>
            </a:r>
          </a:p>
        </p:txBody>
      </p:sp>
      <p:grpSp>
        <p:nvGrpSpPr>
          <p:cNvPr id="3" name="组合 2"/>
          <p:cNvGrpSpPr/>
          <p:nvPr/>
        </p:nvGrpSpPr>
        <p:grpSpPr>
          <a:xfrm>
            <a:off x="2994766" y="217491"/>
            <a:ext cx="9686130"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50</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701167" y="1023117"/>
            <a:ext cx="902811"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常量</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4" name="TextBox 3">
            <a:extLst>
              <a:ext uri="{FF2B5EF4-FFF2-40B4-BE49-F238E27FC236}">
                <a16:creationId xmlns:a16="http://schemas.microsoft.com/office/drawing/2014/main" id="{D4175278-121C-0741-ACB0-7C4F35480605}"/>
              </a:ext>
            </a:extLst>
          </p:cNvPr>
          <p:cNvSpPr txBox="1"/>
          <p:nvPr/>
        </p:nvSpPr>
        <p:spPr>
          <a:xfrm>
            <a:off x="701167" y="1839743"/>
            <a:ext cx="10846651" cy="11358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量就是不能变的变量，比如常用的数学常数</a:t>
            </a:r>
            <a:r>
              <a:rPr lang="el-GR" altLang="zh-CN" sz="2400" dirty="0">
                <a:latin typeface="Microsoft YaHei UI" panose="020B0503020204020204" pitchFamily="34" charset="-122"/>
                <a:ea typeface="Microsoft YaHei UI" panose="020B0503020204020204" pitchFamily="34" charset="-122"/>
              </a:rPr>
              <a:t>π</a:t>
            </a:r>
            <a:r>
              <a:rPr lang="zh-CN" altLang="en-US" sz="2400" dirty="0">
                <a:latin typeface="Microsoft YaHei UI" panose="020B0503020204020204" pitchFamily="34" charset="-122"/>
                <a:ea typeface="Microsoft YaHei UI" panose="020B0503020204020204" pitchFamily="34" charset="-122"/>
              </a:rPr>
              <a:t>就是一个常量。</a:t>
            </a:r>
            <a:endParaRPr lang="en-US"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在</a:t>
            </a:r>
            <a:r>
              <a:rPr lang="en-US"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中，通常用全部大写的变量名表示常量： </a:t>
            </a:r>
            <a:r>
              <a:rPr lang="en-US" altLang="zh-CN" sz="2400" dirty="0">
                <a:latin typeface="Microsoft YaHei UI" panose="020B0503020204020204" pitchFamily="34" charset="-122"/>
                <a:ea typeface="Microsoft YaHei UI" panose="020B0503020204020204" pitchFamily="34" charset="-122"/>
              </a:rPr>
              <a:t>PI</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3.141592653258</a:t>
            </a:r>
            <a:endParaRPr lang="en-US" sz="2400" dirty="0">
              <a:latin typeface="Microsoft YaHei UI" panose="020B0503020204020204" pitchFamily="34" charset="-122"/>
              <a:ea typeface="Microsoft YaHei UI" panose="020B0503020204020204" pitchFamily="34" charset="-122"/>
            </a:endParaRPr>
          </a:p>
        </p:txBody>
      </p:sp>
      <p:sp>
        <p:nvSpPr>
          <p:cNvPr id="12" name="TextBox 11">
            <a:extLst>
              <a:ext uri="{FF2B5EF4-FFF2-40B4-BE49-F238E27FC236}">
                <a16:creationId xmlns:a16="http://schemas.microsoft.com/office/drawing/2014/main" id="{054732B3-132D-4145-B1A2-60E2E19E159D}"/>
              </a:ext>
            </a:extLst>
          </p:cNvPr>
          <p:cNvSpPr txBox="1"/>
          <p:nvPr/>
        </p:nvSpPr>
        <p:spPr>
          <a:xfrm>
            <a:off x="701167" y="3429000"/>
            <a:ext cx="1620957"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整数除法</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15" name="TextBox 14">
            <a:extLst>
              <a:ext uri="{FF2B5EF4-FFF2-40B4-BE49-F238E27FC236}">
                <a16:creationId xmlns:a16="http://schemas.microsoft.com/office/drawing/2014/main" id="{D48E7160-51B3-314C-B16D-5645962535EB}"/>
              </a:ext>
            </a:extLst>
          </p:cNvPr>
          <p:cNvSpPr txBox="1"/>
          <p:nvPr/>
        </p:nvSpPr>
        <p:spPr>
          <a:xfrm>
            <a:off x="701167" y="4245626"/>
            <a:ext cx="10846651" cy="225202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除法计算结果是浮点数，即使是两个整数恰好整除，结果也是浮点数</a:t>
            </a:r>
            <a:endParaRPr lang="en-US" altLang="zh-CN" sz="2400" dirty="0">
              <a:latin typeface="Microsoft YaHei UI" panose="020B0503020204020204" pitchFamily="34" charset="-122"/>
              <a:ea typeface="Microsoft YaHei UI" panose="020B0503020204020204" pitchFamily="34" charset="-122"/>
            </a:endParaRPr>
          </a:p>
          <a:p>
            <a:pPr lvl="1">
              <a:lnSpc>
                <a:spcPct val="150000"/>
              </a:lnSpc>
            </a:pPr>
            <a:r>
              <a:rPr lang="en-CN" dirty="0">
                <a:latin typeface="Microsoft YaHei UI" panose="020B0503020204020204" pitchFamily="34" charset="-122"/>
                <a:ea typeface="Microsoft YaHei UI" panose="020B0503020204020204" pitchFamily="34" charset="-122"/>
              </a:rPr>
              <a:t>&gt;&gt;&gt; 9</a:t>
            </a:r>
            <a:r>
              <a:rPr lang="en-CN"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CN" dirty="0">
                <a:latin typeface="Microsoft YaHei UI" panose="020B0503020204020204" pitchFamily="34" charset="-122"/>
                <a:ea typeface="Microsoft YaHei UI" panose="020B0503020204020204" pitchFamily="34" charset="-122"/>
              </a:rPr>
              <a:t>3</a:t>
            </a:r>
            <a:r>
              <a:rPr lang="zh-CN" altLang="en-US" dirty="0">
                <a:latin typeface="Microsoft YaHei UI" panose="020B0503020204020204" pitchFamily="34" charset="-122"/>
                <a:ea typeface="Microsoft YaHei UI" panose="020B0503020204020204" pitchFamily="34" charset="-122"/>
              </a:rPr>
              <a:t> </a:t>
            </a:r>
            <a:endParaRPr lang="en-US" altLang="zh-CN" sz="2400" dirty="0">
              <a:latin typeface="Microsoft YaHei UI" panose="020B0503020204020204" pitchFamily="34" charset="-122"/>
              <a:ea typeface="Microsoft YaHei UI" panose="020B0503020204020204" pitchFamily="34" charset="-122"/>
            </a:endParaRPr>
          </a:p>
          <a:p>
            <a:pPr marL="342900" indent="-342900">
              <a:lnSpc>
                <a:spcPct val="150000"/>
              </a:lnSpc>
              <a:buFont typeface="Arial" panose="020B0604020202020204" pitchFamily="34" charset="0"/>
              <a:buChar char="•"/>
            </a:pP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除法，又称地板除，两个整数的除法仍然是整数</a:t>
            </a:r>
            <a:r>
              <a:rPr lang="en-US" altLang="zh-CN" sz="2400" dirty="0">
                <a:latin typeface="Microsoft YaHei UI" panose="020B0503020204020204" pitchFamily="34" charset="-122"/>
                <a:ea typeface="Microsoft YaHei UI" panose="020B0503020204020204" pitchFamily="34" charset="-122"/>
              </a:rPr>
              <a:t>	</a:t>
            </a:r>
          </a:p>
          <a:p>
            <a:pPr>
              <a:lnSpc>
                <a:spcPct val="150000"/>
              </a:lnSpc>
            </a:pPr>
            <a:r>
              <a:rPr lang="zh-CN" altLang="en-US" sz="2400" dirty="0">
                <a:latin typeface="Microsoft YaHei UI" panose="020B0503020204020204" pitchFamily="34" charset="-122"/>
                <a:ea typeface="Microsoft YaHei UI" panose="020B0503020204020204" pitchFamily="34" charset="-122"/>
              </a:rPr>
              <a:t>     </a:t>
            </a:r>
            <a:r>
              <a:rPr lang="en-CN" sz="2400" dirty="0">
                <a:latin typeface="Microsoft YaHei UI" panose="020B0503020204020204" pitchFamily="34" charset="-122"/>
                <a:ea typeface="Microsoft YaHei UI" panose="020B0503020204020204" pitchFamily="34" charset="-122"/>
              </a:rPr>
              <a:t>&gt;&gt;&gt; </a:t>
            </a:r>
            <a:r>
              <a:rPr lang="en-CN" dirty="0">
                <a:latin typeface="Microsoft YaHei UI" panose="020B0503020204020204" pitchFamily="34" charset="-122"/>
                <a:ea typeface="Microsoft YaHei UI" panose="020B0503020204020204" pitchFamily="34" charset="-122"/>
              </a:rPr>
              <a:t>10</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3</a:t>
            </a:r>
            <a:endParaRPr lang="en-US"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46518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运算符</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51</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703601" y="804643"/>
            <a:ext cx="5211683" cy="523220"/>
          </a:xfrm>
          <a:prstGeom prst="rect">
            <a:avLst/>
          </a:prstGeom>
          <a:noFill/>
        </p:spPr>
        <p:txBody>
          <a:bodyPr wrap="none" rtlCol="0">
            <a:spAutoFit/>
          </a:bodyPr>
          <a:lstStyle/>
          <a:p>
            <a:r>
              <a:rPr lang="zh-CN" altLang="en-US" sz="2800" dirty="0">
                <a:latin typeface="Microsoft YaHei UI" panose="020B0503020204020204" pitchFamily="34" charset="-122"/>
                <a:ea typeface="Microsoft YaHei UI" panose="020B0503020204020204" pitchFamily="34" charset="-122"/>
              </a:rPr>
              <a:t>运算符：操纵操作数值的结构。</a:t>
            </a:r>
            <a:endParaRPr lang="zh-CN" altLang="en-CN" sz="2800" dirty="0">
              <a:latin typeface="Microsoft YaHei UI" panose="020B0503020204020204" pitchFamily="34" charset="-122"/>
              <a:ea typeface="Microsoft YaHei UI" panose="020B0503020204020204" pitchFamily="34" charset="-122"/>
            </a:endParaRPr>
          </a:p>
        </p:txBody>
      </p:sp>
      <p:pic>
        <p:nvPicPr>
          <p:cNvPr id="7" name="Picture 6" descr="A screenshot of a cell phone&#10;&#10;Description automatically generated">
            <a:extLst>
              <a:ext uri="{FF2B5EF4-FFF2-40B4-BE49-F238E27FC236}">
                <a16:creationId xmlns:a16="http://schemas.microsoft.com/office/drawing/2014/main" id="{3952C6A2-7062-2845-B8A8-75E658A66C05}"/>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09049" y="1418923"/>
            <a:ext cx="9028206" cy="4818045"/>
          </a:xfrm>
          <a:prstGeom prst="rect">
            <a:avLst/>
          </a:prstGeom>
        </p:spPr>
      </p:pic>
    </p:spTree>
    <p:extLst>
      <p:ext uri="{BB962C8B-B14F-4D97-AF65-F5344CB8AC3E}">
        <p14:creationId xmlns:p14="http://schemas.microsoft.com/office/powerpoint/2010/main" val="2881048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运算符</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52</a:t>
            </a:fld>
            <a:endParaRPr lang="zh-CN" altLang="en-US"/>
          </a:p>
        </p:txBody>
      </p:sp>
      <p:pic>
        <p:nvPicPr>
          <p:cNvPr id="9" name="Picture 8" descr="A screenshot of a cell phone&#10;&#10;Description automatically generated">
            <a:extLst>
              <a:ext uri="{FF2B5EF4-FFF2-40B4-BE49-F238E27FC236}">
                <a16:creationId xmlns:a16="http://schemas.microsoft.com/office/drawing/2014/main" id="{282A7A17-5A64-A747-82C0-282CA3F8BE5E}"/>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00084" y="729711"/>
            <a:ext cx="8582116" cy="5062362"/>
          </a:xfrm>
          <a:prstGeom prst="rect">
            <a:avLst/>
          </a:prstGeom>
        </p:spPr>
      </p:pic>
      <p:sp>
        <p:nvSpPr>
          <p:cNvPr id="4" name="Rectangle 3">
            <a:extLst>
              <a:ext uri="{FF2B5EF4-FFF2-40B4-BE49-F238E27FC236}">
                <a16:creationId xmlns:a16="http://schemas.microsoft.com/office/drawing/2014/main" id="{B662C4F9-F3A9-EA48-A1D8-D5003B4895EA}"/>
              </a:ext>
            </a:extLst>
          </p:cNvPr>
          <p:cNvSpPr/>
          <p:nvPr/>
        </p:nvSpPr>
        <p:spPr>
          <a:xfrm>
            <a:off x="1400084" y="6128289"/>
            <a:ext cx="5846793" cy="369332"/>
          </a:xfrm>
          <a:prstGeom prst="rect">
            <a:avLst/>
          </a:prstGeom>
        </p:spPr>
        <p:txBody>
          <a:bodyPr wrap="none">
            <a:spAutoFit/>
          </a:bodyPr>
          <a:lstStyle/>
          <a:p>
            <a:pPr lvl="0">
              <a:defRPr/>
            </a:pPr>
            <a:r>
              <a:rPr lang="zh-CN" altLang="en-US" dirty="0">
                <a:latin typeface="Microsoft YaHei UI" panose="020B0503020204020204" pitchFamily="34" charset="-122"/>
                <a:ea typeface="Microsoft YaHei UI" panose="020B0503020204020204" pitchFamily="34" charset="-122"/>
              </a:rPr>
              <a:t>注意，地址（</a:t>
            </a:r>
            <a:r>
              <a:rPr lang="en-US" altLang="zh-CN" dirty="0">
                <a:latin typeface="Microsoft YaHei UI" panose="020B0503020204020204" pitchFamily="34" charset="-122"/>
                <a:ea typeface="Microsoft YaHei UI" panose="020B0503020204020204" pitchFamily="34" charset="-122"/>
              </a:rPr>
              <a:t>id</a:t>
            </a:r>
            <a:r>
              <a:rPr lang="zh-CN" altLang="en-US" dirty="0">
                <a:latin typeface="Microsoft YaHei UI" panose="020B0503020204020204" pitchFamily="34" charset="-122"/>
                <a:ea typeface="Microsoft YaHei UI" panose="020B0503020204020204" pitchFamily="34" charset="-122"/>
              </a:rPr>
              <a:t>），类型（</a:t>
            </a:r>
            <a:r>
              <a:rPr lang="en-US" altLang="zh-CN" dirty="0">
                <a:latin typeface="Microsoft YaHei UI" panose="020B0503020204020204" pitchFamily="34" charset="-122"/>
                <a:ea typeface="Microsoft YaHei UI" panose="020B0503020204020204" pitchFamily="34" charset="-122"/>
              </a:rPr>
              <a:t>type</a:t>
            </a:r>
            <a:r>
              <a:rPr lang="zh-CN" altLang="en-US" dirty="0">
                <a:latin typeface="Microsoft YaHei UI" panose="020B0503020204020204" pitchFamily="34" charset="-122"/>
                <a:ea typeface="Microsoft YaHei UI" panose="020B0503020204020204" pitchFamily="34" charset="-122"/>
              </a:rPr>
              <a:t>），值（</a:t>
            </a:r>
            <a:r>
              <a:rPr lang="en-US" altLang="zh-CN" dirty="0">
                <a:latin typeface="Microsoft YaHei UI" panose="020B0503020204020204" pitchFamily="34" charset="-122"/>
                <a:ea typeface="Microsoft YaHei UI" panose="020B0503020204020204" pitchFamily="34" charset="-122"/>
              </a:rPr>
              <a:t>value</a:t>
            </a:r>
            <a:r>
              <a:rPr lang="zh-CN" altLang="en-US" dirty="0">
                <a:latin typeface="Microsoft YaHei UI" panose="020B0503020204020204" pitchFamily="34" charset="-122"/>
                <a:ea typeface="Microsoft YaHei UI" panose="020B0503020204020204" pitchFamily="34" charset="-122"/>
              </a:rPr>
              <a:t>）的判断</a:t>
            </a:r>
            <a:endParaRPr lang="en-US" alt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576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运算符</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53</a:t>
            </a:fld>
            <a:endParaRPr lang="zh-CN" altLang="en-US"/>
          </a:p>
        </p:txBody>
      </p:sp>
      <p:pic>
        <p:nvPicPr>
          <p:cNvPr id="6" name="Picture 5" descr="A screenshot of a cell phone&#10;&#10;Description automatically generated">
            <a:extLst>
              <a:ext uri="{FF2B5EF4-FFF2-40B4-BE49-F238E27FC236}">
                <a16:creationId xmlns:a16="http://schemas.microsoft.com/office/drawing/2014/main" id="{B87FCB97-B2E9-4145-A752-3CC2A3EC2F19}"/>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39713" y="1327863"/>
            <a:ext cx="8712574" cy="5101659"/>
          </a:xfrm>
          <a:prstGeom prst="rect">
            <a:avLst/>
          </a:prstGeom>
        </p:spPr>
      </p:pic>
    </p:spTree>
    <p:extLst>
      <p:ext uri="{BB962C8B-B14F-4D97-AF65-F5344CB8AC3E}">
        <p14:creationId xmlns:p14="http://schemas.microsoft.com/office/powerpoint/2010/main" val="34677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运算符</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54</a:t>
            </a:fld>
            <a:endParaRPr lang="zh-CN" altLang="en-US"/>
          </a:p>
        </p:txBody>
      </p:sp>
      <p:pic>
        <p:nvPicPr>
          <p:cNvPr id="7" name="Picture 6" descr="A screenshot of a cell phone&#10;&#10;Description automatically generated">
            <a:extLst>
              <a:ext uri="{FF2B5EF4-FFF2-40B4-BE49-F238E27FC236}">
                <a16:creationId xmlns:a16="http://schemas.microsoft.com/office/drawing/2014/main" id="{7DB1BAA3-0421-FB45-90BF-32BF4E3F7838}"/>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09650" y="1450542"/>
            <a:ext cx="10172700" cy="3111500"/>
          </a:xfrm>
          <a:prstGeom prst="rect">
            <a:avLst/>
          </a:prstGeom>
        </p:spPr>
      </p:pic>
    </p:spTree>
    <p:extLst>
      <p:ext uri="{BB962C8B-B14F-4D97-AF65-F5344CB8AC3E}">
        <p14:creationId xmlns:p14="http://schemas.microsoft.com/office/powerpoint/2010/main" val="3496145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运算符</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55</a:t>
            </a:fld>
            <a:endParaRPr lang="zh-CN" altLang="en-US"/>
          </a:p>
        </p:txBody>
      </p:sp>
      <p:pic>
        <p:nvPicPr>
          <p:cNvPr id="8" name="Picture 7" descr="A screenshot of a cell phone&#10;&#10;Description automatically generated">
            <a:extLst>
              <a:ext uri="{FF2B5EF4-FFF2-40B4-BE49-F238E27FC236}">
                <a16:creationId xmlns:a16="http://schemas.microsoft.com/office/drawing/2014/main" id="{762E32E7-4C6C-624D-ADE1-60C193C55032}"/>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33405" y="729711"/>
            <a:ext cx="9925190" cy="5689599"/>
          </a:xfrm>
          <a:prstGeom prst="rect">
            <a:avLst/>
          </a:prstGeom>
        </p:spPr>
      </p:pic>
    </p:spTree>
    <p:extLst>
      <p:ext uri="{BB962C8B-B14F-4D97-AF65-F5344CB8AC3E}">
        <p14:creationId xmlns:p14="http://schemas.microsoft.com/office/powerpoint/2010/main" val="839464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运算符</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56</a:t>
            </a:fld>
            <a:endParaRPr lang="zh-CN" altLang="en-US"/>
          </a:p>
        </p:txBody>
      </p:sp>
      <p:pic>
        <p:nvPicPr>
          <p:cNvPr id="6" name="Picture 5" descr="A screenshot of a cell phone&#10;&#10;Description automatically generated">
            <a:extLst>
              <a:ext uri="{FF2B5EF4-FFF2-40B4-BE49-F238E27FC236}">
                <a16:creationId xmlns:a16="http://schemas.microsoft.com/office/drawing/2014/main" id="{C553ABD0-845D-7B46-BEE6-05865A149A9B}"/>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16668" y="861471"/>
            <a:ext cx="8565532" cy="5135058"/>
          </a:xfrm>
          <a:prstGeom prst="rect">
            <a:avLst/>
          </a:prstGeom>
        </p:spPr>
      </p:pic>
    </p:spTree>
    <p:extLst>
      <p:ext uri="{BB962C8B-B14F-4D97-AF65-F5344CB8AC3E}">
        <p14:creationId xmlns:p14="http://schemas.microsoft.com/office/powerpoint/2010/main" val="8490999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运算符</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57</a:t>
            </a:fld>
            <a:endParaRPr lang="zh-CN" altLang="en-US"/>
          </a:p>
        </p:txBody>
      </p:sp>
      <p:pic>
        <p:nvPicPr>
          <p:cNvPr id="6" name="Picture 5" descr="A screenshot of a cell phone&#10;&#10;Description automatically generated">
            <a:extLst>
              <a:ext uri="{FF2B5EF4-FFF2-40B4-BE49-F238E27FC236}">
                <a16:creationId xmlns:a16="http://schemas.microsoft.com/office/drawing/2014/main" id="{CB257358-09C8-8A45-AD73-A208730F057B}"/>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508628" y="828319"/>
            <a:ext cx="5974972" cy="5710593"/>
          </a:xfrm>
          <a:prstGeom prst="rect">
            <a:avLst/>
          </a:prstGeom>
        </p:spPr>
      </p:pic>
    </p:spTree>
    <p:extLst>
      <p:ext uri="{BB962C8B-B14F-4D97-AF65-F5344CB8AC3E}">
        <p14:creationId xmlns:p14="http://schemas.microsoft.com/office/powerpoint/2010/main" val="2529204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注释</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58</a:t>
            </a:fld>
            <a:endParaRPr lang="zh-CN" altLang="en-US"/>
          </a:p>
        </p:txBody>
      </p:sp>
      <p:sp>
        <p:nvSpPr>
          <p:cNvPr id="4" name="文本框 3">
            <a:extLst>
              <a:ext uri="{FF2B5EF4-FFF2-40B4-BE49-F238E27FC236}">
                <a16:creationId xmlns:a16="http://schemas.microsoft.com/office/drawing/2014/main" id="{59222A9F-1C5A-40AE-83EE-F956D6A85DB0}"/>
              </a:ext>
            </a:extLst>
          </p:cNvPr>
          <p:cNvSpPr txBox="1"/>
          <p:nvPr/>
        </p:nvSpPr>
        <p:spPr>
          <a:xfrm>
            <a:off x="701167" y="856357"/>
            <a:ext cx="10431431" cy="4893647"/>
          </a:xfrm>
          <a:prstGeom prst="rect">
            <a:avLst/>
          </a:prstGeom>
          <a:noFill/>
        </p:spPr>
        <p:txBody>
          <a:bodyPr wrap="square" rtlCol="0">
            <a:spAutoFit/>
          </a:bodyPr>
          <a:lstStyle/>
          <a:p>
            <a:r>
              <a:rPr lang="zh-CN" altLang="en-US" sz="2400" dirty="0"/>
              <a:t>注释 </a:t>
            </a:r>
            <a:r>
              <a:rPr lang="en-US" altLang="zh-CN" sz="2400" dirty="0"/>
              <a:t>- </a:t>
            </a:r>
            <a:r>
              <a:rPr lang="zh-CN" altLang="en-US" sz="2400" dirty="0"/>
              <a:t>使用用自己熟悉的语言，在程序中对某些代码进行标注说明，增强程序的可读性</a:t>
            </a:r>
            <a:endParaRPr lang="en-US" altLang="zh-CN" sz="2400" dirty="0"/>
          </a:p>
          <a:p>
            <a:endParaRPr lang="en-US" altLang="zh-CN" sz="2400" dirty="0"/>
          </a:p>
          <a:p>
            <a:r>
              <a:rPr lang="zh-CN" altLang="en-US" sz="2000" b="1" dirty="0"/>
              <a:t>单行注释 </a:t>
            </a:r>
            <a:r>
              <a:rPr lang="en-US" altLang="zh-CN" sz="2000" b="1" dirty="0"/>
              <a:t>(</a:t>
            </a:r>
            <a:r>
              <a:rPr lang="zh-CN" altLang="en-US" sz="2000" b="1" dirty="0"/>
              <a:t>行注释</a:t>
            </a:r>
            <a:r>
              <a:rPr lang="en-US" altLang="zh-CN" sz="2000" b="1" dirty="0"/>
              <a:t>)</a:t>
            </a:r>
          </a:p>
          <a:p>
            <a:endParaRPr lang="en-US" altLang="zh-CN" sz="2000" dirty="0"/>
          </a:p>
          <a:p>
            <a:r>
              <a:rPr lang="zh-CN" altLang="en-US" sz="2000" dirty="0"/>
              <a:t>以 </a:t>
            </a:r>
            <a:r>
              <a:rPr lang="en-US" altLang="zh-CN" sz="2000" dirty="0"/>
              <a:t>`#` </a:t>
            </a:r>
            <a:r>
              <a:rPr lang="zh-CN" altLang="en-US" sz="2000" dirty="0"/>
              <a:t>开头，</a:t>
            </a:r>
            <a:r>
              <a:rPr lang="en-US" altLang="zh-CN" sz="2000" dirty="0"/>
              <a:t>`#` </a:t>
            </a:r>
            <a:r>
              <a:rPr lang="zh-CN" altLang="en-US" sz="2000" dirty="0"/>
              <a:t>右边的所有东西都被当做说明文字，而不是真正要执行的程序，只起到辅助说明作用。为了保证代码的可读性，</a:t>
            </a:r>
            <a:r>
              <a:rPr lang="en-US" altLang="zh-CN" sz="2000" dirty="0"/>
              <a:t>`#` </a:t>
            </a:r>
            <a:r>
              <a:rPr lang="zh-CN" altLang="en-US" sz="2000" dirty="0"/>
              <a:t>后面建议先添加一个空格，然后再编写相应的说明文字</a:t>
            </a:r>
            <a:endParaRPr lang="en-US" altLang="zh-CN" sz="2000" dirty="0"/>
          </a:p>
          <a:p>
            <a:r>
              <a:rPr lang="en-US" altLang="zh-CN" sz="2000" dirty="0"/>
              <a:t>&gt;&gt;&gt; # </a:t>
            </a:r>
            <a:r>
              <a:rPr lang="zh-CN" altLang="en-US" sz="2000" dirty="0"/>
              <a:t>这是第一个单行注释</a:t>
            </a:r>
          </a:p>
          <a:p>
            <a:r>
              <a:rPr lang="en-US" altLang="zh-CN" sz="2000" dirty="0"/>
              <a:t>&gt;&gt;&gt; print("hello python")</a:t>
            </a:r>
          </a:p>
          <a:p>
            <a:pPr marL="342900" indent="-342900">
              <a:buFont typeface="Arial" panose="020B0604020202020204" pitchFamily="34" charset="0"/>
              <a:buChar char="•"/>
            </a:pPr>
            <a:endParaRPr lang="en-US" altLang="zh-CN" sz="2000" dirty="0"/>
          </a:p>
          <a:p>
            <a:r>
              <a:rPr lang="zh-CN" altLang="en-US" sz="2000" dirty="0"/>
              <a:t>在代码后面增加的单行注释</a:t>
            </a:r>
          </a:p>
          <a:p>
            <a:r>
              <a:rPr lang="zh-CN" altLang="en-US" sz="2000" dirty="0"/>
              <a:t>* 在程序开发时，同样可以使用 </a:t>
            </a:r>
            <a:r>
              <a:rPr lang="en-US" altLang="zh-CN" sz="2000" dirty="0"/>
              <a:t>`#` </a:t>
            </a:r>
            <a:r>
              <a:rPr lang="zh-CN" altLang="en-US" sz="2000" dirty="0"/>
              <a:t>在代码的后面（旁边）增加说明性的文字。但是，需要注意的是，**为了保证代码的可读性**，**注释和代码之间** 至少要有 **两个空格**</a:t>
            </a:r>
          </a:p>
          <a:p>
            <a:r>
              <a:rPr lang="en-US" altLang="zh-CN" sz="2000" dirty="0"/>
              <a:t>&gt;&gt;&gt; print("hello python")  # </a:t>
            </a:r>
            <a:r>
              <a:rPr lang="zh-CN" altLang="en-US" sz="2000" dirty="0"/>
              <a:t>输出 </a:t>
            </a:r>
            <a:r>
              <a:rPr lang="en-US" altLang="zh-CN" sz="2000" dirty="0"/>
              <a:t>`hello python`</a:t>
            </a:r>
            <a:endParaRPr lang="zh-CN" altLang="en-US" sz="2000" dirty="0"/>
          </a:p>
        </p:txBody>
      </p:sp>
    </p:spTree>
    <p:extLst>
      <p:ext uri="{BB962C8B-B14F-4D97-AF65-F5344CB8AC3E}">
        <p14:creationId xmlns:p14="http://schemas.microsoft.com/office/powerpoint/2010/main" val="3172373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注释</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59</a:t>
            </a:fld>
            <a:endParaRPr lang="zh-CN" altLang="en-US"/>
          </a:p>
        </p:txBody>
      </p:sp>
      <p:sp>
        <p:nvSpPr>
          <p:cNvPr id="4" name="文本框 3">
            <a:extLst>
              <a:ext uri="{FF2B5EF4-FFF2-40B4-BE49-F238E27FC236}">
                <a16:creationId xmlns:a16="http://schemas.microsoft.com/office/drawing/2014/main" id="{59222A9F-1C5A-40AE-83EE-F956D6A85DB0}"/>
              </a:ext>
            </a:extLst>
          </p:cNvPr>
          <p:cNvSpPr txBox="1"/>
          <p:nvPr/>
        </p:nvSpPr>
        <p:spPr>
          <a:xfrm>
            <a:off x="701167" y="856357"/>
            <a:ext cx="10431431" cy="4278094"/>
          </a:xfrm>
          <a:prstGeom prst="rect">
            <a:avLst/>
          </a:prstGeom>
          <a:noFill/>
        </p:spPr>
        <p:txBody>
          <a:bodyPr wrap="square" rtlCol="0">
            <a:spAutoFit/>
          </a:bodyPr>
          <a:lstStyle/>
          <a:p>
            <a:r>
              <a:rPr lang="zh-CN" altLang="en-US" sz="2400" dirty="0"/>
              <a:t>注释 </a:t>
            </a:r>
            <a:r>
              <a:rPr lang="en-US" altLang="zh-CN" sz="2400" dirty="0"/>
              <a:t>- </a:t>
            </a:r>
            <a:r>
              <a:rPr lang="zh-CN" altLang="en-US" sz="2400" dirty="0"/>
              <a:t>使用用自己熟悉的语言，在程序中对某些代码进行标注说明，增强程序的可读性</a:t>
            </a:r>
            <a:endParaRPr lang="en-US" altLang="zh-CN" sz="2400" dirty="0"/>
          </a:p>
          <a:p>
            <a:endParaRPr lang="en-US" altLang="zh-CN" sz="2400" dirty="0"/>
          </a:p>
          <a:p>
            <a:r>
              <a:rPr lang="zh-CN" altLang="en-US" sz="2000" b="1" dirty="0"/>
              <a:t>多行注释 </a:t>
            </a:r>
            <a:r>
              <a:rPr lang="en-US" altLang="zh-CN" sz="2000" b="1" dirty="0"/>
              <a:t>(</a:t>
            </a:r>
            <a:r>
              <a:rPr lang="zh-CN" altLang="en-US" sz="2000" b="1" dirty="0"/>
              <a:t>行注释</a:t>
            </a:r>
            <a:r>
              <a:rPr lang="en-US" altLang="zh-CN" sz="2000" b="1" dirty="0"/>
              <a:t>)</a:t>
            </a:r>
          </a:p>
          <a:p>
            <a:endParaRPr lang="en-US" altLang="zh-CN" sz="2000" dirty="0"/>
          </a:p>
          <a:p>
            <a:r>
              <a:rPr lang="zh-CN" altLang="en-US" sz="2000" dirty="0"/>
              <a:t>如果希望编写的 **注释信息很多，一行无法显示**，就可以使用多行注释</a:t>
            </a:r>
          </a:p>
          <a:p>
            <a:r>
              <a:rPr lang="zh-CN" altLang="en-US" sz="2000" dirty="0"/>
              <a:t>要在 </a:t>
            </a:r>
            <a:r>
              <a:rPr lang="en-US" altLang="zh-CN" sz="2000" dirty="0"/>
              <a:t>Python </a:t>
            </a:r>
            <a:r>
              <a:rPr lang="zh-CN" altLang="en-US" sz="2000" dirty="0"/>
              <a:t>程序中使用多行注释，可以用 **一对 连续的 三个 引号**</a:t>
            </a:r>
            <a:r>
              <a:rPr lang="en-US" altLang="zh-CN" sz="2000" dirty="0"/>
              <a:t>(</a:t>
            </a:r>
            <a:r>
              <a:rPr lang="zh-CN" altLang="en-US" sz="2000" dirty="0"/>
              <a:t>单引号和双引号都可以</a:t>
            </a:r>
            <a:r>
              <a:rPr lang="en-US" altLang="zh-CN" sz="2000" dirty="0"/>
              <a:t>)</a:t>
            </a:r>
          </a:p>
          <a:p>
            <a:r>
              <a:rPr lang="en-US" altLang="zh-CN" sz="2000" dirty="0"/>
              <a:t>&gt;&gt;&gt; ’’’</a:t>
            </a:r>
          </a:p>
          <a:p>
            <a:r>
              <a:rPr lang="en-US" altLang="zh-CN" sz="2000" dirty="0"/>
              <a:t>&gt;&gt;&gt; </a:t>
            </a:r>
            <a:r>
              <a:rPr lang="zh-CN" altLang="en-US" sz="2000" dirty="0"/>
              <a:t>这是一个多行注释</a:t>
            </a:r>
          </a:p>
          <a:p>
            <a:r>
              <a:rPr lang="en-US" altLang="zh-CN" sz="2000" dirty="0"/>
              <a:t>&gt;&gt;&gt; </a:t>
            </a:r>
            <a:r>
              <a:rPr lang="zh-CN" altLang="en-US" sz="2000" dirty="0"/>
              <a:t>在多行注释之间，可以写很多很多的内容</a:t>
            </a:r>
            <a:r>
              <a:rPr lang="en-US" altLang="zh-CN" sz="2000" dirty="0"/>
              <a:t>……</a:t>
            </a:r>
          </a:p>
          <a:p>
            <a:r>
              <a:rPr lang="en-US" altLang="zh-CN" sz="2000" dirty="0"/>
              <a:t>&gt;&gt;&gt; ’’’ </a:t>
            </a:r>
          </a:p>
          <a:p>
            <a:r>
              <a:rPr lang="en-US" altLang="zh-CN" sz="2000" dirty="0"/>
              <a:t>&gt;&gt;&gt; print("hello python")</a:t>
            </a:r>
          </a:p>
        </p:txBody>
      </p:sp>
    </p:spTree>
    <p:extLst>
      <p:ext uri="{BB962C8B-B14F-4D97-AF65-F5344CB8AC3E}">
        <p14:creationId xmlns:p14="http://schemas.microsoft.com/office/powerpoint/2010/main" val="3630395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UI" panose="020B0503020204020204" pitchFamily="34" charset="-122"/>
                <a:ea typeface="Microsoft YaHei UI" panose="020B0503020204020204" pitchFamily="34" charset="-122"/>
              </a:rPr>
              <a:t>一</a:t>
            </a:r>
          </a:p>
        </p:txBody>
      </p:sp>
      <p:sp>
        <p:nvSpPr>
          <p:cNvPr id="13" name="文本框 12"/>
          <p:cNvSpPr txBox="1"/>
          <p:nvPr/>
        </p:nvSpPr>
        <p:spPr>
          <a:xfrm>
            <a:off x="701167" y="144940"/>
            <a:ext cx="2518245" cy="584771"/>
          </a:xfrm>
          <a:prstGeom prst="rect">
            <a:avLst/>
          </a:prstGeom>
          <a:noFill/>
        </p:spPr>
        <p:txBody>
          <a:bodyPr wrap="none" lIns="91436" tIns="45718" rIns="91436" bIns="45718" rtlCol="0">
            <a:spAutoFit/>
          </a:bodyPr>
          <a:lstStyle/>
          <a:p>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Python </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简介</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460898" y="883239"/>
            <a:ext cx="7166274"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Python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之起源</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a:t>
            </a:fld>
            <a:endParaRPr lang="zh-CN" altLang="en-US"/>
          </a:p>
        </p:txBody>
      </p:sp>
      <p:pic>
        <p:nvPicPr>
          <p:cNvPr id="12" name="Picture 6">
            <a:extLst>
              <a:ext uri="{FF2B5EF4-FFF2-40B4-BE49-F238E27FC236}">
                <a16:creationId xmlns:a16="http://schemas.microsoft.com/office/drawing/2014/main" id="{457F48B1-9319-42DA-9C19-1BD317C71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9145" y="843287"/>
            <a:ext cx="3249150" cy="487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文本框 3">
            <a:extLst>
              <a:ext uri="{FF2B5EF4-FFF2-40B4-BE49-F238E27FC236}">
                <a16:creationId xmlns:a16="http://schemas.microsoft.com/office/drawing/2014/main" id="{0E4C7817-408F-448C-9D42-9D0A4799F4CA}"/>
              </a:ext>
            </a:extLst>
          </p:cNvPr>
          <p:cNvSpPr txBox="1"/>
          <p:nvPr/>
        </p:nvSpPr>
        <p:spPr>
          <a:xfrm>
            <a:off x="9123578" y="5707711"/>
            <a:ext cx="2943990" cy="830997"/>
          </a:xfrm>
          <a:prstGeom prst="rect">
            <a:avLst/>
          </a:prstGeom>
          <a:noFill/>
        </p:spPr>
        <p:txBody>
          <a:bodyPr wrap="square" rtlCol="0">
            <a:spAutoFit/>
          </a:bodyPr>
          <a:lstStyle/>
          <a:p>
            <a:r>
              <a:rPr lang="en-US" altLang="zh-CN" sz="2400" dirty="0"/>
              <a:t>Guido van Rossum</a:t>
            </a:r>
          </a:p>
          <a:p>
            <a:r>
              <a:rPr lang="zh-CN" altLang="en-US" sz="2400" dirty="0"/>
              <a:t>   吉多</a:t>
            </a:r>
            <a:r>
              <a:rPr lang="en-US" altLang="zh-CN" sz="2400" dirty="0"/>
              <a:t>·</a:t>
            </a:r>
            <a:r>
              <a:rPr lang="zh-CN" altLang="en-US" sz="2400" dirty="0"/>
              <a:t>范罗苏姆</a:t>
            </a:r>
          </a:p>
        </p:txBody>
      </p:sp>
      <p:sp>
        <p:nvSpPr>
          <p:cNvPr id="5" name="矩形 4">
            <a:extLst>
              <a:ext uri="{FF2B5EF4-FFF2-40B4-BE49-F238E27FC236}">
                <a16:creationId xmlns:a16="http://schemas.microsoft.com/office/drawing/2014/main" id="{E92639FC-D5DC-4AF1-8687-3D225973848F}"/>
              </a:ext>
            </a:extLst>
          </p:cNvPr>
          <p:cNvSpPr/>
          <p:nvPr/>
        </p:nvSpPr>
        <p:spPr>
          <a:xfrm>
            <a:off x="460898" y="1964364"/>
            <a:ext cx="7166274" cy="4154984"/>
          </a:xfrm>
          <a:prstGeom prst="rect">
            <a:avLst/>
          </a:prstGeom>
        </p:spPr>
        <p:txBody>
          <a:bodyPr wrap="square">
            <a:spAutoFit/>
          </a:bodyPr>
          <a:lstStyle/>
          <a:p>
            <a:pPr marL="342900" indent="-342900">
              <a:buFont typeface="Wingdings" panose="05000000000000000000" pitchFamily="2" charset="2"/>
              <a:buChar char="Ø"/>
            </a:pPr>
            <a:r>
              <a:rPr lang="en-US" altLang="zh-CN" sz="2400" dirty="0">
                <a:solidFill>
                  <a:srgbClr val="202122"/>
                </a:solidFill>
                <a:latin typeface="Arial" panose="020B0604020202020204" pitchFamily="34" charset="0"/>
              </a:rPr>
              <a:t>1989</a:t>
            </a:r>
            <a:r>
              <a:rPr lang="zh-CN" altLang="en-US" sz="2400" dirty="0">
                <a:solidFill>
                  <a:srgbClr val="202122"/>
                </a:solidFill>
                <a:latin typeface="Arial" panose="020B0604020202020204" pitchFamily="34" charset="0"/>
              </a:rPr>
              <a:t>年的圣诞节期间，吉多</a:t>
            </a:r>
            <a:r>
              <a:rPr lang="en-US" altLang="zh-CN" sz="2400" dirty="0">
                <a:solidFill>
                  <a:srgbClr val="202122"/>
                </a:solidFill>
                <a:latin typeface="Arial" panose="020B0604020202020204" pitchFamily="34" charset="0"/>
              </a:rPr>
              <a:t>·</a:t>
            </a:r>
            <a:r>
              <a:rPr lang="zh-CN" altLang="en-US" sz="2400" dirty="0">
                <a:solidFill>
                  <a:srgbClr val="202122"/>
                </a:solidFill>
                <a:latin typeface="Arial" panose="020B0604020202020204" pitchFamily="34" charset="0"/>
              </a:rPr>
              <a:t>范罗苏姆为了在打发时间，决心开发一个新的脚本解释编程，作为</a:t>
            </a:r>
            <a:r>
              <a:rPr lang="en-US" altLang="zh-CN" sz="2400" dirty="0">
                <a:solidFill>
                  <a:srgbClr val="202122"/>
                </a:solidFill>
                <a:latin typeface="Arial" panose="020B0604020202020204" pitchFamily="34" charset="0"/>
              </a:rPr>
              <a:t>ABC</a:t>
            </a:r>
            <a:r>
              <a:rPr lang="zh-CN" altLang="en-US" sz="2400" dirty="0">
                <a:solidFill>
                  <a:srgbClr val="202122"/>
                </a:solidFill>
                <a:latin typeface="Arial" panose="020B0604020202020204" pitchFamily="34" charset="0"/>
              </a:rPr>
              <a:t>语言（封闭）的一种继承。</a:t>
            </a:r>
            <a:endParaRPr lang="en-US" altLang="zh-CN" sz="2400" dirty="0">
              <a:solidFill>
                <a:srgbClr val="202122"/>
              </a:solidFill>
              <a:latin typeface="Arial" panose="020B0604020202020204" pitchFamily="34" charset="0"/>
            </a:endParaRPr>
          </a:p>
          <a:p>
            <a:pPr marL="342900" indent="-342900">
              <a:buFont typeface="Wingdings" panose="05000000000000000000" pitchFamily="2" charset="2"/>
              <a:buChar char="Ø"/>
            </a:pPr>
            <a:endParaRPr lang="en-US" altLang="zh-CN" sz="2400" dirty="0">
              <a:solidFill>
                <a:srgbClr val="202122"/>
              </a:solidFill>
              <a:latin typeface="Arial" panose="020B0604020202020204" pitchFamily="34" charset="0"/>
            </a:endParaRPr>
          </a:p>
          <a:p>
            <a:pPr marL="342900" indent="-342900">
              <a:buFont typeface="Wingdings" panose="05000000000000000000" pitchFamily="2" charset="2"/>
              <a:buChar char="Ø"/>
            </a:pPr>
            <a:r>
              <a:rPr lang="zh-CN" altLang="en-US" sz="2400" dirty="0"/>
              <a:t>吉多是</a:t>
            </a:r>
            <a:r>
              <a:rPr lang="zh-CN" altLang="zh-CN" sz="2400" dirty="0"/>
              <a:t>英国六人喜剧团体Monty Python</a:t>
            </a:r>
            <a:r>
              <a:rPr lang="zh-CN" altLang="en-US" sz="2400" dirty="0"/>
              <a:t>的爱好者</a:t>
            </a:r>
            <a:r>
              <a:rPr lang="en-US" altLang="zh-CN" sz="2400" dirty="0"/>
              <a:t>(</a:t>
            </a:r>
            <a:r>
              <a:rPr lang="zh-CN" altLang="zh-CN" sz="2400" dirty="0"/>
              <a:t>喜剧界的披头士</a:t>
            </a:r>
            <a:r>
              <a:rPr lang="en-US" altLang="zh-CN" sz="2400" dirty="0"/>
              <a:t>)</a:t>
            </a:r>
            <a:r>
              <a:rPr lang="zh-CN" altLang="en-US" sz="2400" dirty="0"/>
              <a:t>，所以命名为</a:t>
            </a:r>
            <a:r>
              <a:rPr lang="en-US" altLang="zh-CN" sz="2400" dirty="0"/>
              <a:t>Python</a:t>
            </a:r>
            <a:r>
              <a:rPr lang="zh-CN" altLang="en-US" sz="2400" dirty="0"/>
              <a:t>。</a:t>
            </a:r>
            <a:endParaRPr lang="en-US" altLang="zh-CN" sz="2400" dirty="0">
              <a:solidFill>
                <a:srgbClr val="202122"/>
              </a:solidFill>
              <a:latin typeface="Arial" panose="020B0604020202020204" pitchFamily="34" charset="0"/>
            </a:endParaRPr>
          </a:p>
          <a:p>
            <a:pPr marL="342900" indent="-342900">
              <a:buFont typeface="Wingdings" panose="05000000000000000000" pitchFamily="2" charset="2"/>
              <a:buChar char="Ø"/>
            </a:pPr>
            <a:endParaRPr lang="en-US" altLang="zh-CN" sz="2400" dirty="0">
              <a:solidFill>
                <a:srgbClr val="202122"/>
              </a:solidFill>
              <a:latin typeface="Arial" panose="020B0604020202020204" pitchFamily="34" charset="0"/>
            </a:endParaRPr>
          </a:p>
          <a:p>
            <a:pPr marL="342900" indent="-342900">
              <a:buFont typeface="Wingdings" panose="05000000000000000000" pitchFamily="2" charset="2"/>
              <a:buChar char="Ø"/>
            </a:pPr>
            <a:r>
              <a:rPr lang="zh-CN" altLang="en-US" sz="2400" dirty="0">
                <a:solidFill>
                  <a:srgbClr val="202122"/>
                </a:solidFill>
                <a:latin typeface="Arial" panose="020B0604020202020204" pitchFamily="34" charset="0"/>
              </a:rPr>
              <a:t>开发完善后，</a:t>
            </a:r>
            <a:r>
              <a:rPr lang="en-US" altLang="zh-CN" sz="2400" dirty="0">
                <a:solidFill>
                  <a:srgbClr val="202122"/>
                </a:solidFill>
                <a:latin typeface="Arial" panose="020B0604020202020204" pitchFamily="34" charset="0"/>
              </a:rPr>
              <a:t>1991</a:t>
            </a:r>
            <a:r>
              <a:rPr lang="zh-CN" altLang="en-US" sz="2400" dirty="0">
                <a:solidFill>
                  <a:srgbClr val="202122"/>
                </a:solidFill>
                <a:latin typeface="Arial" panose="020B0604020202020204" pitchFamily="34" charset="0"/>
              </a:rPr>
              <a:t>年发行第一个版本。</a:t>
            </a:r>
            <a:r>
              <a:rPr lang="en-US" altLang="zh-CN" sz="2400" dirty="0">
                <a:solidFill>
                  <a:srgbClr val="202122"/>
                </a:solidFill>
                <a:latin typeface="Arial" panose="020B0604020202020204" pitchFamily="34" charset="0"/>
              </a:rPr>
              <a:t>Python</a:t>
            </a:r>
            <a:r>
              <a:rPr lang="zh-CN" altLang="en-US" sz="2400" dirty="0">
                <a:solidFill>
                  <a:srgbClr val="202122"/>
                </a:solidFill>
                <a:latin typeface="Arial" panose="020B0604020202020204" pitchFamily="34" charset="0"/>
              </a:rPr>
              <a:t> </a:t>
            </a:r>
            <a:r>
              <a:rPr lang="en-US" altLang="zh-CN" sz="2400" dirty="0">
                <a:solidFill>
                  <a:srgbClr val="202122"/>
                </a:solidFill>
                <a:latin typeface="Arial" panose="020B0604020202020204" pitchFamily="34" charset="0"/>
              </a:rPr>
              <a:t>2</a:t>
            </a:r>
            <a:r>
              <a:rPr lang="zh-CN" altLang="en-US" sz="2400" dirty="0">
                <a:solidFill>
                  <a:srgbClr val="202122"/>
                </a:solidFill>
                <a:latin typeface="Arial" panose="020B0604020202020204" pitchFamily="34" charset="0"/>
              </a:rPr>
              <a:t> </a:t>
            </a:r>
            <a:r>
              <a:rPr lang="en-US" altLang="zh-CN" sz="2400" dirty="0">
                <a:solidFill>
                  <a:srgbClr val="202122"/>
                </a:solidFill>
                <a:latin typeface="Arial" panose="020B0604020202020204" pitchFamily="34" charset="0"/>
              </a:rPr>
              <a:t>(2000),</a:t>
            </a:r>
            <a:r>
              <a:rPr lang="zh-CN" altLang="en-US" sz="2400" dirty="0">
                <a:solidFill>
                  <a:srgbClr val="202122"/>
                </a:solidFill>
                <a:latin typeface="Arial" panose="020B0604020202020204" pitchFamily="34" charset="0"/>
              </a:rPr>
              <a:t> </a:t>
            </a:r>
            <a:r>
              <a:rPr lang="en-US" altLang="zh-CN" sz="2400" dirty="0">
                <a:solidFill>
                  <a:srgbClr val="202122"/>
                </a:solidFill>
                <a:latin typeface="Arial" panose="020B0604020202020204" pitchFamily="34" charset="0"/>
              </a:rPr>
              <a:t>Python</a:t>
            </a:r>
            <a:r>
              <a:rPr lang="zh-CN" altLang="en-US" sz="2400" dirty="0">
                <a:solidFill>
                  <a:srgbClr val="202122"/>
                </a:solidFill>
                <a:latin typeface="Arial" panose="020B0604020202020204" pitchFamily="34" charset="0"/>
              </a:rPr>
              <a:t> </a:t>
            </a:r>
            <a:r>
              <a:rPr lang="en-US" altLang="zh-CN" sz="2400" dirty="0">
                <a:solidFill>
                  <a:srgbClr val="202122"/>
                </a:solidFill>
                <a:latin typeface="Arial" panose="020B0604020202020204" pitchFamily="34" charset="0"/>
              </a:rPr>
              <a:t>3(2008)</a:t>
            </a:r>
            <a:r>
              <a:rPr lang="zh-CN" altLang="en-US" sz="2400" dirty="0">
                <a:solidFill>
                  <a:srgbClr val="202122"/>
                </a:solidFill>
                <a:latin typeface="Arial" panose="020B0604020202020204" pitchFamily="34" charset="0"/>
              </a:rPr>
              <a:t>。</a:t>
            </a:r>
            <a:endParaRPr lang="en-US" altLang="zh-CN" sz="2400" dirty="0">
              <a:solidFill>
                <a:srgbClr val="202122"/>
              </a:solidFill>
              <a:latin typeface="Arial" panose="020B0604020202020204" pitchFamily="34" charset="0"/>
            </a:endParaRPr>
          </a:p>
          <a:p>
            <a:pPr marL="342900" indent="-342900">
              <a:buFont typeface="Wingdings" panose="05000000000000000000" pitchFamily="2" charset="2"/>
              <a:buChar char="Ø"/>
            </a:pPr>
            <a:endParaRPr lang="en-US" altLang="zh-CN" sz="2400" dirty="0">
              <a:solidFill>
                <a:srgbClr val="202122"/>
              </a:solidFill>
              <a:latin typeface="Arial" panose="020B0604020202020204" pitchFamily="34" charset="0"/>
            </a:endParaRPr>
          </a:p>
          <a:p>
            <a:endParaRPr lang="zh-CN" altLang="en-US" sz="2400" dirty="0"/>
          </a:p>
        </p:txBody>
      </p:sp>
    </p:spTree>
    <p:extLst>
      <p:ext uri="{BB962C8B-B14F-4D97-AF65-F5344CB8AC3E}">
        <p14:creationId xmlns:p14="http://schemas.microsoft.com/office/powerpoint/2010/main" val="681915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注释</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60</a:t>
            </a:fld>
            <a:endParaRPr lang="zh-CN" altLang="en-US"/>
          </a:p>
        </p:txBody>
      </p:sp>
      <p:sp>
        <p:nvSpPr>
          <p:cNvPr id="4" name="文本框 3">
            <a:extLst>
              <a:ext uri="{FF2B5EF4-FFF2-40B4-BE49-F238E27FC236}">
                <a16:creationId xmlns:a16="http://schemas.microsoft.com/office/drawing/2014/main" id="{59222A9F-1C5A-40AE-83EE-F956D6A85DB0}"/>
              </a:ext>
            </a:extLst>
          </p:cNvPr>
          <p:cNvSpPr txBox="1"/>
          <p:nvPr/>
        </p:nvSpPr>
        <p:spPr>
          <a:xfrm>
            <a:off x="701167" y="856357"/>
            <a:ext cx="10431431" cy="4278094"/>
          </a:xfrm>
          <a:prstGeom prst="rect">
            <a:avLst/>
          </a:prstGeom>
          <a:noFill/>
        </p:spPr>
        <p:txBody>
          <a:bodyPr wrap="square" rtlCol="0">
            <a:spAutoFit/>
          </a:bodyPr>
          <a:lstStyle/>
          <a:p>
            <a:r>
              <a:rPr lang="zh-CN" altLang="en-US" sz="2400" dirty="0"/>
              <a:t>注释 </a:t>
            </a:r>
            <a:r>
              <a:rPr lang="en-US" altLang="zh-CN" sz="2400" dirty="0"/>
              <a:t>- </a:t>
            </a:r>
            <a:r>
              <a:rPr lang="zh-CN" altLang="en-US" sz="2400" dirty="0"/>
              <a:t>使用用自己熟悉的语言，在程序中对某些代码进行标注说明，增强程序的可读性</a:t>
            </a:r>
            <a:endParaRPr lang="en-US" altLang="zh-CN" sz="2400" dirty="0"/>
          </a:p>
          <a:p>
            <a:endParaRPr lang="en-US" altLang="zh-CN" sz="2400" dirty="0"/>
          </a:p>
          <a:p>
            <a:r>
              <a:rPr lang="en-US" altLang="zh-CN" sz="2000" dirty="0"/>
              <a:t>### </a:t>
            </a:r>
            <a:r>
              <a:rPr lang="zh-CN" altLang="en-US" sz="2000" dirty="0"/>
              <a:t>什么时候需要使用注释？</a:t>
            </a:r>
          </a:p>
          <a:p>
            <a:endParaRPr lang="zh-CN" altLang="en-US" sz="2000" dirty="0"/>
          </a:p>
          <a:p>
            <a:r>
              <a:rPr lang="en-US" altLang="zh-CN" sz="2000" dirty="0"/>
              <a:t>1. **</a:t>
            </a:r>
            <a:r>
              <a:rPr lang="zh-CN" altLang="en-US" sz="2000" dirty="0"/>
              <a:t>注释不是越多越好**，对于一目了然的代码，不需要添加注释</a:t>
            </a:r>
          </a:p>
          <a:p>
            <a:r>
              <a:rPr lang="en-US" altLang="zh-CN" sz="2000" dirty="0"/>
              <a:t>2. </a:t>
            </a:r>
            <a:r>
              <a:rPr lang="zh-CN" altLang="en-US" sz="2000" dirty="0"/>
              <a:t>对于 **复杂的操作**，应该在操作开始前写上若干行注释</a:t>
            </a:r>
          </a:p>
          <a:p>
            <a:r>
              <a:rPr lang="en-US" altLang="zh-CN" sz="2000" dirty="0"/>
              <a:t>3. </a:t>
            </a:r>
            <a:r>
              <a:rPr lang="zh-CN" altLang="en-US" sz="2000" dirty="0"/>
              <a:t>对于 **不是一目了然的代码**，应在其行尾添加注释（为了提高可读性，注释应该至少离开代码 </a:t>
            </a:r>
            <a:r>
              <a:rPr lang="en-US" altLang="zh-CN" sz="2000" dirty="0"/>
              <a:t>2 </a:t>
            </a:r>
            <a:r>
              <a:rPr lang="zh-CN" altLang="en-US" sz="2000" dirty="0"/>
              <a:t>个空格）</a:t>
            </a:r>
          </a:p>
          <a:p>
            <a:r>
              <a:rPr lang="en-US" altLang="zh-CN" sz="2000" dirty="0"/>
              <a:t>4. </a:t>
            </a:r>
            <a:r>
              <a:rPr lang="zh-CN" altLang="en-US" sz="2000" dirty="0"/>
              <a:t>绝不要描述代码，假设阅读代码的人比你更懂 </a:t>
            </a:r>
            <a:r>
              <a:rPr lang="en-US" altLang="zh-CN" sz="2000" dirty="0"/>
              <a:t>Python</a:t>
            </a:r>
            <a:r>
              <a:rPr lang="zh-CN" altLang="en-US" sz="2000" dirty="0"/>
              <a:t>，他只是不知道你的代码要做什么</a:t>
            </a:r>
          </a:p>
          <a:p>
            <a:endParaRPr lang="zh-CN" altLang="en-US" sz="2000" dirty="0"/>
          </a:p>
          <a:p>
            <a:r>
              <a:rPr lang="en-US" altLang="zh-CN" sz="2000" dirty="0"/>
              <a:t>&gt; </a:t>
            </a:r>
            <a:r>
              <a:rPr lang="zh-CN" altLang="en-US" sz="2000" dirty="0"/>
              <a:t>在一些正规的开发团队，通常会有 **代码审核** 的惯例，就是一个团队中彼此阅读对方的代码</a:t>
            </a:r>
            <a:endParaRPr lang="en-US" altLang="zh-CN" sz="2000" dirty="0"/>
          </a:p>
        </p:txBody>
      </p:sp>
    </p:spTree>
    <p:extLst>
      <p:ext uri="{BB962C8B-B14F-4D97-AF65-F5344CB8AC3E}">
        <p14:creationId xmlns:p14="http://schemas.microsoft.com/office/powerpoint/2010/main" val="3421669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物理行</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61</a:t>
            </a:fld>
            <a:endParaRPr lang="zh-CN" altLang="en-US"/>
          </a:p>
        </p:txBody>
      </p:sp>
      <p:sp>
        <p:nvSpPr>
          <p:cNvPr id="4" name="文本框 3">
            <a:extLst>
              <a:ext uri="{FF2B5EF4-FFF2-40B4-BE49-F238E27FC236}">
                <a16:creationId xmlns:a16="http://schemas.microsoft.com/office/drawing/2014/main" id="{59222A9F-1C5A-40AE-83EE-F956D6A85DB0}"/>
              </a:ext>
            </a:extLst>
          </p:cNvPr>
          <p:cNvSpPr txBox="1"/>
          <p:nvPr/>
        </p:nvSpPr>
        <p:spPr>
          <a:xfrm>
            <a:off x="798822" y="1770757"/>
            <a:ext cx="10431431" cy="2806025"/>
          </a:xfrm>
          <a:prstGeom prst="rect">
            <a:avLst/>
          </a:prstGeom>
          <a:noFill/>
        </p:spPr>
        <p:txBody>
          <a:bodyPr wrap="square" rtlCol="0">
            <a:spAutoFit/>
          </a:bodyPr>
          <a:lstStyle/>
          <a:p>
            <a:pPr>
              <a:lnSpc>
                <a:spcPct val="150000"/>
              </a:lnSpc>
            </a:pPr>
            <a:r>
              <a:rPr lang="en-US" altLang="zh-CN" sz="2400" dirty="0"/>
              <a:t>Python </a:t>
            </a:r>
            <a:r>
              <a:rPr lang="zh-CN" altLang="en-US" sz="2400" dirty="0"/>
              <a:t>最基本的组成元素是语句，一个语句可以占有一个物理行或者多个物理行。</a:t>
            </a:r>
            <a:r>
              <a:rPr lang="en-US" altLang="zh-CN" sz="2400" dirty="0"/>
              <a:t> </a:t>
            </a:r>
          </a:p>
          <a:p>
            <a:pPr>
              <a:lnSpc>
                <a:spcPct val="150000"/>
              </a:lnSpc>
            </a:pPr>
            <a:endParaRPr lang="en-US" altLang="zh-CN" sz="2400" dirty="0"/>
          </a:p>
          <a:p>
            <a:pPr marL="457200" indent="-457200">
              <a:lnSpc>
                <a:spcPct val="150000"/>
              </a:lnSpc>
              <a:buAutoNum type="arabicPeriod"/>
            </a:pPr>
            <a:r>
              <a:rPr lang="zh-CN" altLang="en-US" sz="2400" dirty="0"/>
              <a:t>空行 </a:t>
            </a:r>
            <a:r>
              <a:rPr lang="en-US" altLang="zh-CN" sz="2400" dirty="0"/>
              <a:t>– </a:t>
            </a:r>
            <a:r>
              <a:rPr lang="zh-CN" altLang="en-US" sz="2400" dirty="0"/>
              <a:t>一个只包含注释或者空格的物理行</a:t>
            </a:r>
            <a:endParaRPr lang="en-US" altLang="zh-CN" sz="2400" dirty="0"/>
          </a:p>
          <a:p>
            <a:pPr marL="457200" indent="-457200">
              <a:lnSpc>
                <a:spcPct val="150000"/>
              </a:lnSpc>
              <a:buAutoNum type="arabicPeriod"/>
            </a:pPr>
            <a:r>
              <a:rPr lang="zh-CN" altLang="en-US" sz="2400" dirty="0"/>
              <a:t>通过 ‘</a:t>
            </a:r>
            <a:r>
              <a:rPr lang="en-US" altLang="zh-CN" sz="2400" dirty="0"/>
              <a:t>\</a:t>
            </a:r>
            <a:r>
              <a:rPr lang="zh-CN" altLang="en-US" sz="2400" dirty="0"/>
              <a:t>’ 实现一行逻辑行在不同物理行的换行</a:t>
            </a:r>
            <a:endParaRPr lang="en-US" altLang="zh-CN" sz="2400" dirty="0"/>
          </a:p>
        </p:txBody>
      </p:sp>
    </p:spTree>
    <p:extLst>
      <p:ext uri="{BB962C8B-B14F-4D97-AF65-F5344CB8AC3E}">
        <p14:creationId xmlns:p14="http://schemas.microsoft.com/office/powerpoint/2010/main" val="2611158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缩进</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62</a:t>
            </a:fld>
            <a:endParaRPr lang="zh-CN" altLang="en-US"/>
          </a:p>
        </p:txBody>
      </p:sp>
      <p:sp>
        <p:nvSpPr>
          <p:cNvPr id="4" name="文本框 3">
            <a:extLst>
              <a:ext uri="{FF2B5EF4-FFF2-40B4-BE49-F238E27FC236}">
                <a16:creationId xmlns:a16="http://schemas.microsoft.com/office/drawing/2014/main" id="{59222A9F-1C5A-40AE-83EE-F956D6A85DB0}"/>
              </a:ext>
            </a:extLst>
          </p:cNvPr>
          <p:cNvSpPr txBox="1"/>
          <p:nvPr/>
        </p:nvSpPr>
        <p:spPr>
          <a:xfrm>
            <a:off x="789944" y="1025032"/>
            <a:ext cx="10431431" cy="3914020"/>
          </a:xfrm>
          <a:prstGeom prst="rect">
            <a:avLst/>
          </a:prstGeom>
          <a:noFill/>
        </p:spPr>
        <p:txBody>
          <a:bodyPr wrap="square" rtlCol="0">
            <a:spAutoFit/>
          </a:bodyPr>
          <a:lstStyle/>
          <a:p>
            <a:pPr>
              <a:lnSpc>
                <a:spcPct val="150000"/>
              </a:lnSpc>
            </a:pPr>
            <a:r>
              <a:rPr lang="en-US" altLang="zh-CN" sz="2400" dirty="0"/>
              <a:t>C, C++</a:t>
            </a:r>
            <a:r>
              <a:rPr lang="zh-CN" altLang="en-US" sz="2400" dirty="0"/>
              <a:t>等语言 </a:t>
            </a:r>
            <a:r>
              <a:rPr lang="en-US" altLang="zh-CN" sz="2400" dirty="0"/>
              <a:t>Python </a:t>
            </a:r>
          </a:p>
          <a:p>
            <a:pPr>
              <a:lnSpc>
                <a:spcPct val="150000"/>
              </a:lnSpc>
            </a:pPr>
            <a:r>
              <a:rPr lang="en-US" altLang="zh-CN" sz="2400" dirty="0"/>
              <a:t>Python</a:t>
            </a:r>
            <a:r>
              <a:rPr lang="zh-CN" altLang="en-US" sz="2400" dirty="0"/>
              <a:t>中的缩进（</a:t>
            </a:r>
            <a:r>
              <a:rPr lang="en-US" altLang="zh-CN" sz="2400" dirty="0"/>
              <a:t>Indentation</a:t>
            </a:r>
            <a:r>
              <a:rPr lang="zh-CN" altLang="en-US" sz="2400" dirty="0"/>
              <a:t>）决定了代码的作用域范围。这一点和传统的</a:t>
            </a:r>
            <a:r>
              <a:rPr lang="en-US" altLang="zh-CN" sz="2400" dirty="0"/>
              <a:t>c/</a:t>
            </a:r>
            <a:r>
              <a:rPr lang="en-US" altLang="zh-CN" sz="2400" dirty="0" err="1"/>
              <a:t>c++</a:t>
            </a:r>
            <a:r>
              <a:rPr lang="zh-CN" altLang="en-US" sz="2400" dirty="0"/>
              <a:t>有很大的不同（传统的</a:t>
            </a:r>
            <a:r>
              <a:rPr lang="en-US" altLang="zh-CN" sz="2400" dirty="0"/>
              <a:t>c/</a:t>
            </a:r>
            <a:r>
              <a:rPr lang="en-US" altLang="zh-CN" sz="2400" dirty="0" err="1"/>
              <a:t>c++</a:t>
            </a:r>
            <a:r>
              <a:rPr lang="zh-CN" altLang="en-US" sz="2400" dirty="0"/>
              <a:t>使用花括号花括号</a:t>
            </a:r>
            <a:r>
              <a:rPr lang="en-US" altLang="zh-CN" sz="2400" dirty="0"/>
              <a:t>{}</a:t>
            </a:r>
            <a:r>
              <a:rPr lang="zh-CN" altLang="en-US" sz="2400" dirty="0"/>
              <a:t>符决定作用域的范围；</a:t>
            </a:r>
            <a:r>
              <a:rPr lang="en-US" altLang="zh-CN" sz="2400" dirty="0"/>
              <a:t>python</a:t>
            </a:r>
            <a:r>
              <a:rPr lang="zh-CN" altLang="en-US" sz="2400" dirty="0"/>
              <a:t>使用缩进空格来表示作用域的范围，相同缩进行的代码是处于同一范围）。</a:t>
            </a:r>
            <a:endParaRPr lang="en-US" altLang="zh-CN" sz="2400" dirty="0"/>
          </a:p>
          <a:p>
            <a:pPr>
              <a:lnSpc>
                <a:spcPct val="150000"/>
              </a:lnSpc>
            </a:pPr>
            <a:r>
              <a:rPr lang="zh-CN" altLang="en-US" sz="2400" dirty="0"/>
              <a:t>小技巧</a:t>
            </a:r>
            <a:r>
              <a:rPr lang="en-US" altLang="zh-CN" sz="2400" dirty="0"/>
              <a:t>. </a:t>
            </a:r>
            <a:r>
              <a:rPr lang="zh-CN" altLang="en-US" sz="2400" dirty="0"/>
              <a:t>统一用 </a:t>
            </a:r>
            <a:r>
              <a:rPr lang="en-US" altLang="zh-CN" sz="2400" dirty="0"/>
              <a:t>4</a:t>
            </a:r>
            <a:r>
              <a:rPr lang="zh-CN" altLang="en-US" sz="2400" dirty="0"/>
              <a:t>个空格 或者 </a:t>
            </a:r>
            <a:r>
              <a:rPr lang="en-US" altLang="zh-CN" sz="2400" dirty="0"/>
              <a:t>Tab</a:t>
            </a:r>
            <a:r>
              <a:rPr lang="zh-CN" altLang="en-US" sz="2400" dirty="0"/>
              <a:t>键来实现缩进</a:t>
            </a:r>
            <a:endParaRPr lang="en-US" altLang="zh-CN" sz="2400" dirty="0"/>
          </a:p>
          <a:p>
            <a:pPr>
              <a:lnSpc>
                <a:spcPct val="150000"/>
              </a:lnSpc>
            </a:pPr>
            <a:r>
              <a:rPr lang="zh-CN" altLang="en-US" sz="2400" dirty="0"/>
              <a:t>注意：</a:t>
            </a:r>
            <a:r>
              <a:rPr lang="en-US" altLang="zh-CN" sz="2400" dirty="0"/>
              <a:t> pep8 </a:t>
            </a:r>
            <a:r>
              <a:rPr lang="zh-CN" altLang="en-US" sz="2400" dirty="0"/>
              <a:t>规范要求</a:t>
            </a:r>
            <a:r>
              <a:rPr lang="en-US" altLang="zh-CN" sz="2400" dirty="0"/>
              <a:t>4</a:t>
            </a:r>
            <a:r>
              <a:rPr lang="zh-CN" altLang="en-US" sz="2400" dirty="0"/>
              <a:t>个空格为语句块缩进。</a:t>
            </a:r>
            <a:endParaRPr lang="en-US" altLang="zh-CN" sz="2400" dirty="0"/>
          </a:p>
        </p:txBody>
      </p:sp>
    </p:spTree>
    <p:extLst>
      <p:ext uri="{BB962C8B-B14F-4D97-AF65-F5344CB8AC3E}">
        <p14:creationId xmlns:p14="http://schemas.microsoft.com/office/powerpoint/2010/main" val="30857661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6</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代码规范</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63</a:t>
            </a:fld>
            <a:endParaRPr lang="zh-CN" altLang="en-US"/>
          </a:p>
        </p:txBody>
      </p:sp>
      <p:sp>
        <p:nvSpPr>
          <p:cNvPr id="4" name="文本框 3">
            <a:extLst>
              <a:ext uri="{FF2B5EF4-FFF2-40B4-BE49-F238E27FC236}">
                <a16:creationId xmlns:a16="http://schemas.microsoft.com/office/drawing/2014/main" id="{59222A9F-1C5A-40AE-83EE-F956D6A85DB0}"/>
              </a:ext>
            </a:extLst>
          </p:cNvPr>
          <p:cNvSpPr txBox="1"/>
          <p:nvPr/>
        </p:nvSpPr>
        <p:spPr>
          <a:xfrm>
            <a:off x="701167" y="856357"/>
            <a:ext cx="10431431" cy="4278094"/>
          </a:xfrm>
          <a:prstGeom prst="rect">
            <a:avLst/>
          </a:prstGeom>
          <a:noFill/>
        </p:spPr>
        <p:txBody>
          <a:bodyPr wrap="square" rtlCol="0">
            <a:spAutoFit/>
          </a:bodyPr>
          <a:lstStyle/>
          <a:p>
            <a:r>
              <a:rPr lang="en-US" altLang="zh-CN" sz="2400" dirty="0"/>
              <a:t>### </a:t>
            </a:r>
            <a:r>
              <a:rPr lang="zh-CN" altLang="en-US" sz="2400" dirty="0"/>
              <a:t>关于代码规范</a:t>
            </a:r>
          </a:p>
          <a:p>
            <a:endParaRPr lang="zh-CN" altLang="en-US" sz="2400" dirty="0"/>
          </a:p>
          <a:p>
            <a:r>
              <a:rPr lang="zh-CN" altLang="en-US" sz="2400" dirty="0"/>
              <a:t>* </a:t>
            </a:r>
            <a:r>
              <a:rPr lang="en-US" altLang="zh-CN" sz="2400" dirty="0"/>
              <a:t>`Python` </a:t>
            </a:r>
            <a:r>
              <a:rPr lang="zh-CN" altLang="en-US" sz="2400" dirty="0"/>
              <a:t>官方提供有一系列 </a:t>
            </a:r>
            <a:r>
              <a:rPr lang="en-US" altLang="zh-CN" sz="2400" dirty="0"/>
              <a:t>PEP</a:t>
            </a:r>
            <a:r>
              <a:rPr lang="zh-CN" altLang="en-US" sz="2400" dirty="0"/>
              <a:t>（</a:t>
            </a:r>
            <a:r>
              <a:rPr lang="en-US" altLang="zh-CN" sz="2400" dirty="0"/>
              <a:t>Python Enhancement Proposals</a:t>
            </a:r>
            <a:r>
              <a:rPr lang="zh-CN" altLang="en-US" sz="2400" dirty="0"/>
              <a:t>） 文档</a:t>
            </a:r>
          </a:p>
          <a:p>
            <a:r>
              <a:rPr lang="zh-CN" altLang="en-US" sz="2400" dirty="0"/>
              <a:t>* 其中第 </a:t>
            </a:r>
            <a:r>
              <a:rPr lang="en-US" altLang="zh-CN" sz="2400" dirty="0"/>
              <a:t>8 </a:t>
            </a:r>
            <a:r>
              <a:rPr lang="zh-CN" altLang="en-US" sz="2400" dirty="0"/>
              <a:t>篇文档专门针对 **</a:t>
            </a:r>
            <a:r>
              <a:rPr lang="en-US" altLang="zh-CN" sz="2400" dirty="0"/>
              <a:t>Python </a:t>
            </a:r>
            <a:r>
              <a:rPr lang="zh-CN" altLang="en-US" sz="2400" dirty="0"/>
              <a:t>的代码格式** 给出了建议，也就是俗称的 **</a:t>
            </a:r>
            <a:r>
              <a:rPr lang="en-US" altLang="zh-CN" sz="2400" dirty="0"/>
              <a:t>PEP 8**</a:t>
            </a:r>
          </a:p>
          <a:p>
            <a:r>
              <a:rPr lang="en-US" altLang="zh-CN" sz="2400" dirty="0"/>
              <a:t>* </a:t>
            </a:r>
            <a:r>
              <a:rPr lang="zh-CN" altLang="en-US" sz="2400" dirty="0"/>
              <a:t>文档地址：</a:t>
            </a:r>
            <a:r>
              <a:rPr lang="en-US" altLang="zh-CN" sz="2400" dirty="0">
                <a:hlinkClick r:id="rId4"/>
              </a:rPr>
              <a:t>https://www.python.org/dev/peps/pep-0008/</a:t>
            </a:r>
            <a:r>
              <a:rPr lang="en-US" altLang="zh-CN" sz="2400" dirty="0"/>
              <a:t> </a:t>
            </a:r>
          </a:p>
          <a:p>
            <a:r>
              <a:rPr lang="en-US" altLang="zh-CN" sz="2400" dirty="0"/>
              <a:t>* </a:t>
            </a:r>
            <a:r>
              <a:rPr lang="zh-CN" altLang="en-US" sz="2400" dirty="0"/>
              <a:t>谷歌有对应的中文文档：</a:t>
            </a:r>
            <a:r>
              <a:rPr lang="en-US" altLang="zh-CN" sz="2400" dirty="0">
                <a:hlinkClick r:id="rId5"/>
              </a:rPr>
              <a:t>http://zh-google-styleguide.readthedocs.io/en/latest/google-python-styleguide/python_style_rules/</a:t>
            </a:r>
            <a:r>
              <a:rPr lang="en-US" altLang="zh-CN" sz="2400" dirty="0"/>
              <a:t> </a:t>
            </a:r>
          </a:p>
          <a:p>
            <a:endParaRPr lang="en-US" altLang="zh-CN" sz="2400" dirty="0"/>
          </a:p>
          <a:p>
            <a:r>
              <a:rPr lang="en-US" altLang="zh-CN" sz="2400" dirty="0"/>
              <a:t>&gt; </a:t>
            </a:r>
            <a:r>
              <a:rPr lang="zh-CN" altLang="en-US" sz="2400" dirty="0"/>
              <a:t>任何语言的程序员，编写出符合规范的代码，是开始程序生涯的第一步</a:t>
            </a:r>
            <a:endParaRPr lang="en-US" altLang="zh-CN" sz="2000" dirty="0"/>
          </a:p>
        </p:txBody>
      </p:sp>
    </p:spTree>
    <p:extLst>
      <p:ext uri="{BB962C8B-B14F-4D97-AF65-F5344CB8AC3E}">
        <p14:creationId xmlns:p14="http://schemas.microsoft.com/office/powerpoint/2010/main" val="1816266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小结</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64</a:t>
            </a:fld>
            <a:endParaRPr lang="zh-CN" altLang="en-US"/>
          </a:p>
        </p:txBody>
      </p:sp>
      <p:sp>
        <p:nvSpPr>
          <p:cNvPr id="15" name="矩形 3">
            <a:extLst>
              <a:ext uri="{FF2B5EF4-FFF2-40B4-BE49-F238E27FC236}">
                <a16:creationId xmlns:a16="http://schemas.microsoft.com/office/drawing/2014/main" id="{54E1B840-BCEF-B546-AE48-6AC0346F54CF}"/>
              </a:ext>
            </a:extLst>
          </p:cNvPr>
          <p:cNvSpPr>
            <a:spLocks noChangeArrowheads="1"/>
          </p:cNvSpPr>
          <p:nvPr/>
        </p:nvSpPr>
        <p:spPr bwMode="auto">
          <a:xfrm flipV="1">
            <a:off x="0" y="7133165"/>
            <a:ext cx="12192000" cy="88900"/>
          </a:xfrm>
          <a:prstGeom prst="rect">
            <a:avLst/>
          </a:prstGeom>
          <a:solidFill>
            <a:srgbClr val="61C0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CN" altLang="en-CN">
              <a:solidFill>
                <a:srgbClr val="FFFFFF"/>
              </a:solidFill>
              <a:latin typeface="Abyssinica SIL" charset="0"/>
            </a:endParaRPr>
          </a:p>
        </p:txBody>
      </p:sp>
      <p:sp>
        <p:nvSpPr>
          <p:cNvPr id="16" name="矩形 4">
            <a:extLst>
              <a:ext uri="{FF2B5EF4-FFF2-40B4-BE49-F238E27FC236}">
                <a16:creationId xmlns:a16="http://schemas.microsoft.com/office/drawing/2014/main" id="{FC7A135E-6716-124D-9E14-79D0E95A1C87}"/>
              </a:ext>
            </a:extLst>
          </p:cNvPr>
          <p:cNvSpPr>
            <a:spLocks noChangeArrowheads="1"/>
          </p:cNvSpPr>
          <p:nvPr/>
        </p:nvSpPr>
        <p:spPr bwMode="auto">
          <a:xfrm flipV="1">
            <a:off x="0" y="7023628"/>
            <a:ext cx="12192000" cy="46037"/>
          </a:xfrm>
          <a:prstGeom prst="rect">
            <a:avLst/>
          </a:prstGeom>
          <a:solidFill>
            <a:srgbClr val="61C0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CN" altLang="en-CN">
              <a:solidFill>
                <a:srgbClr val="FFFFFF"/>
              </a:solidFill>
              <a:latin typeface="Abyssinica SIL" charset="0"/>
            </a:endParaRPr>
          </a:p>
        </p:txBody>
      </p:sp>
      <p:sp>
        <p:nvSpPr>
          <p:cNvPr id="4" name="TextBox 3">
            <a:extLst>
              <a:ext uri="{FF2B5EF4-FFF2-40B4-BE49-F238E27FC236}">
                <a16:creationId xmlns:a16="http://schemas.microsoft.com/office/drawing/2014/main" id="{E09F484E-4D8F-BA47-8C0F-7B8DBF2414E7}"/>
              </a:ext>
            </a:extLst>
          </p:cNvPr>
          <p:cNvSpPr txBox="1"/>
          <p:nvPr/>
        </p:nvSpPr>
        <p:spPr>
          <a:xfrm>
            <a:off x="450567" y="1340037"/>
            <a:ext cx="10903234"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支持多种数据类型，在计算机内部，可以把任何数据都看成一个“对象”，而变量就是在程序中用来指向这些数据对象的，对变量赋值就是把数据和变量给关联起来。、</a:t>
            </a:r>
            <a:endParaRPr lang="en-US" altLang="zh-CN" sz="2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endParaRPr lang="zh-CN" altLang="en-US" sz="2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对变量赋值</a:t>
            </a:r>
            <a:r>
              <a:rPr lang="en-US" sz="2400" dirty="0">
                <a:latin typeface="Microsoft YaHei UI" panose="020B0503020204020204" pitchFamily="34" charset="-122"/>
                <a:ea typeface="Microsoft YaHei UI" panose="020B0503020204020204" pitchFamily="34" charset="-122"/>
              </a:rPr>
              <a:t>x = y</a:t>
            </a:r>
            <a:r>
              <a:rPr lang="zh-CN" altLang="en-US" sz="2400" dirty="0">
                <a:latin typeface="Microsoft YaHei UI" panose="020B0503020204020204" pitchFamily="34" charset="-122"/>
                <a:ea typeface="Microsoft YaHei UI" panose="020B0503020204020204" pitchFamily="34" charset="-122"/>
              </a:rPr>
              <a:t>是把变量</a:t>
            </a:r>
            <a:r>
              <a:rPr lang="en-US" sz="2400" dirty="0">
                <a:latin typeface="Microsoft YaHei UI" panose="020B0503020204020204" pitchFamily="34" charset="-122"/>
                <a:ea typeface="Microsoft YaHei UI" panose="020B0503020204020204" pitchFamily="34" charset="-122"/>
              </a:rPr>
              <a:t>x</a:t>
            </a:r>
            <a:r>
              <a:rPr lang="zh-CN" altLang="en-US" sz="2400" dirty="0">
                <a:latin typeface="Microsoft YaHei UI" panose="020B0503020204020204" pitchFamily="34" charset="-122"/>
                <a:ea typeface="Microsoft YaHei UI" panose="020B0503020204020204" pitchFamily="34" charset="-122"/>
              </a:rPr>
              <a:t>指向真正的对象，该对象是变量</a:t>
            </a:r>
            <a:r>
              <a:rPr lang="en-US" sz="2400" dirty="0">
                <a:latin typeface="Microsoft YaHei UI" panose="020B0503020204020204" pitchFamily="34" charset="-122"/>
                <a:ea typeface="Microsoft YaHei UI" panose="020B0503020204020204" pitchFamily="34" charset="-122"/>
              </a:rPr>
              <a:t>y</a:t>
            </a:r>
            <a:r>
              <a:rPr lang="zh-CN" altLang="en-US" sz="2400" dirty="0">
                <a:latin typeface="Microsoft YaHei UI" panose="020B0503020204020204" pitchFamily="34" charset="-122"/>
                <a:ea typeface="Microsoft YaHei UI" panose="020B0503020204020204" pitchFamily="34" charset="-122"/>
              </a:rPr>
              <a:t>所指向的。随后对变量</a:t>
            </a:r>
            <a:r>
              <a:rPr lang="en-US" sz="2400" dirty="0">
                <a:latin typeface="Microsoft YaHei UI" panose="020B0503020204020204" pitchFamily="34" charset="-122"/>
                <a:ea typeface="Microsoft YaHei UI" panose="020B0503020204020204" pitchFamily="34" charset="-122"/>
              </a:rPr>
              <a:t>y</a:t>
            </a:r>
            <a:r>
              <a:rPr lang="zh-CN" altLang="en-US" sz="2400" dirty="0">
                <a:latin typeface="Microsoft YaHei UI" panose="020B0503020204020204" pitchFamily="34" charset="-122"/>
                <a:ea typeface="Microsoft YaHei UI" panose="020B0503020204020204" pitchFamily="34" charset="-122"/>
              </a:rPr>
              <a:t>的赋值不影响变量</a:t>
            </a:r>
            <a:r>
              <a:rPr lang="en-US" sz="2400" dirty="0">
                <a:latin typeface="Microsoft YaHei UI" panose="020B0503020204020204" pitchFamily="34" charset="-122"/>
                <a:ea typeface="Microsoft YaHei UI" panose="020B0503020204020204" pitchFamily="34" charset="-122"/>
              </a:rPr>
              <a:t>x</a:t>
            </a:r>
            <a:r>
              <a:rPr lang="zh-CN" altLang="en-US" sz="2400" dirty="0">
                <a:latin typeface="Microsoft YaHei UI" panose="020B0503020204020204" pitchFamily="34" charset="-122"/>
                <a:ea typeface="Microsoft YaHei UI" panose="020B0503020204020204" pitchFamily="34" charset="-122"/>
              </a:rPr>
              <a:t>的指向。</a:t>
            </a:r>
            <a:endParaRPr lang="en-US" altLang="zh-CN" sz="2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endParaRPr lang="zh-CN" altLang="en-US" sz="2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注意：</a:t>
            </a:r>
            <a:r>
              <a:rPr lang="en-US"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的整数没有大小限制，而某些语言的整数根据其存储长度是有大小限制的，例如</a:t>
            </a:r>
            <a:r>
              <a:rPr lang="en-US" sz="2400" dirty="0">
                <a:latin typeface="Microsoft YaHei UI" panose="020B0503020204020204" pitchFamily="34" charset="-122"/>
                <a:ea typeface="Microsoft YaHei UI" panose="020B0503020204020204" pitchFamily="34" charset="-122"/>
              </a:rPr>
              <a:t>Java</a:t>
            </a:r>
            <a:r>
              <a:rPr lang="zh-CN" altLang="en-US" sz="2400" dirty="0">
                <a:latin typeface="Microsoft YaHei UI" panose="020B0503020204020204" pitchFamily="34" charset="-122"/>
                <a:ea typeface="Microsoft YaHei UI" panose="020B0503020204020204" pitchFamily="34" charset="-122"/>
              </a:rPr>
              <a:t>对</a:t>
            </a:r>
            <a:r>
              <a:rPr lang="en-US" altLang="zh-CN" sz="2400" dirty="0">
                <a:latin typeface="Microsoft YaHei UI" panose="020B0503020204020204" pitchFamily="34" charset="-122"/>
                <a:ea typeface="Microsoft YaHei UI" panose="020B0503020204020204" pitchFamily="34" charset="-122"/>
              </a:rPr>
              <a:t>32</a:t>
            </a:r>
            <a:r>
              <a:rPr lang="zh-CN" altLang="en-US" sz="2400" dirty="0">
                <a:latin typeface="Microsoft YaHei UI" panose="020B0503020204020204" pitchFamily="34" charset="-122"/>
                <a:ea typeface="Microsoft YaHei UI" panose="020B0503020204020204" pitchFamily="34" charset="-122"/>
              </a:rPr>
              <a:t>位整数的范围限制在</a:t>
            </a:r>
            <a:r>
              <a:rPr lang="en-US" altLang="zh-CN" sz="2400" dirty="0">
                <a:latin typeface="Microsoft YaHei UI" panose="020B0503020204020204" pitchFamily="34" charset="-122"/>
                <a:ea typeface="Microsoft YaHei UI" panose="020B0503020204020204" pitchFamily="34" charset="-122"/>
              </a:rPr>
              <a:t>-2147483648-2147483647</a:t>
            </a:r>
            <a:r>
              <a:rPr lang="zh-CN" altLang="en-US" sz="2400" dirty="0">
                <a:latin typeface="Microsoft YaHei UI" panose="020B0503020204020204" pitchFamily="34" charset="-122"/>
                <a:ea typeface="Microsoft YaHei UI" panose="020B0503020204020204" pitchFamily="34" charset="-122"/>
              </a:rPr>
              <a:t>。</a:t>
            </a:r>
            <a:endParaRPr lang="en-US" altLang="zh-CN" sz="2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endParaRPr lang="zh-CN" altLang="en-US" sz="2400" dirty="0">
              <a:latin typeface="Microsoft YaHei UI" panose="020B0503020204020204" pitchFamily="34" charset="-122"/>
              <a:ea typeface="Microsoft YaHei UI" panose="020B0503020204020204" pitchFamily="34" charset="-122"/>
            </a:endParaRPr>
          </a:p>
          <a:p>
            <a:pPr marL="285750" indent="-285750">
              <a:buFont typeface="Arial" panose="020B0604020202020204" pitchFamily="34" charset="0"/>
              <a:buChar char="•"/>
            </a:pPr>
            <a:r>
              <a:rPr lang="en-US"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的浮点数也没有大小限制，但是超出一定范围就直接表示为</a:t>
            </a:r>
            <a:r>
              <a:rPr lang="en-US" sz="2400" dirty="0">
                <a:latin typeface="Microsoft YaHei UI" panose="020B0503020204020204" pitchFamily="34" charset="-122"/>
                <a:ea typeface="Microsoft YaHei UI" panose="020B0503020204020204" pitchFamily="34" charset="-122"/>
              </a:rPr>
              <a:t>inf（</a:t>
            </a:r>
            <a:r>
              <a:rPr lang="zh-CN" altLang="en-US" sz="2400" dirty="0">
                <a:latin typeface="Microsoft YaHei UI" panose="020B0503020204020204" pitchFamily="34" charset="-122"/>
                <a:ea typeface="Microsoft YaHei UI" panose="020B0503020204020204" pitchFamily="34" charset="-122"/>
              </a:rPr>
              <a:t>无限大）。</a:t>
            </a:r>
          </a:p>
        </p:txBody>
      </p:sp>
    </p:spTree>
    <p:extLst>
      <p:ext uri="{BB962C8B-B14F-4D97-AF65-F5344CB8AC3E}">
        <p14:creationId xmlns:p14="http://schemas.microsoft.com/office/powerpoint/2010/main" val="3550984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Microsoft YaHei UI" panose="020B0503020204020204" pitchFamily="34" charset="-122"/>
                <a:ea typeface="Microsoft YaHei UI" panose="020B0503020204020204" pitchFamily="34" charset="-122"/>
              </a:rPr>
              <a:t>三</a:t>
            </a:r>
          </a:p>
        </p:txBody>
      </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数据类型</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65</a:t>
            </a:fld>
            <a:endParaRPr lang="zh-CN" altLang="en-US"/>
          </a:p>
        </p:txBody>
      </p:sp>
      <p:sp>
        <p:nvSpPr>
          <p:cNvPr id="12" name="Text Box 7">
            <a:extLst>
              <a:ext uri="{FF2B5EF4-FFF2-40B4-BE49-F238E27FC236}">
                <a16:creationId xmlns:a16="http://schemas.microsoft.com/office/drawing/2014/main" id="{C166A5AD-97C8-7547-9058-B65C559A4A92}"/>
              </a:ext>
            </a:extLst>
          </p:cNvPr>
          <p:cNvSpPr txBox="1">
            <a:spLocks noChangeArrowheads="1"/>
          </p:cNvSpPr>
          <p:nvPr/>
        </p:nvSpPr>
        <p:spPr bwMode="auto">
          <a:xfrm>
            <a:off x="532997" y="1694110"/>
            <a:ext cx="10050289" cy="260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marL="342900" indent="-342900">
              <a:lnSpc>
                <a:spcPct val="150000"/>
              </a:lnSpc>
              <a:buAutoNum type="arabicPeriod"/>
            </a:pPr>
            <a:r>
              <a:rPr lang="zh-CN" altLang="en-US" sz="2800" b="1" dirty="0">
                <a:latin typeface="Microsoft YaHei UI" panose="020B0503020204020204" pitchFamily="34" charset="-122"/>
                <a:ea typeface="Microsoft YaHei UI" panose="020B0503020204020204" pitchFamily="34" charset="-122"/>
              </a:rPr>
              <a:t> 列表（</a:t>
            </a:r>
            <a:r>
              <a:rPr lang="en-US" altLang="zh-CN" sz="2800" b="1" dirty="0">
                <a:latin typeface="Microsoft YaHei UI" panose="020B0503020204020204" pitchFamily="34" charset="-122"/>
                <a:ea typeface="Microsoft YaHei UI" panose="020B0503020204020204" pitchFamily="34" charset="-122"/>
              </a:rPr>
              <a:t>List</a:t>
            </a:r>
            <a:r>
              <a:rPr lang="zh-CN" altLang="en-US" sz="2800" b="1" dirty="0">
                <a:latin typeface="Microsoft YaHei UI" panose="020B0503020204020204" pitchFamily="34" charset="-122"/>
                <a:ea typeface="Microsoft YaHei UI" panose="020B0503020204020204" pitchFamily="34" charset="-122"/>
              </a:rPr>
              <a:t>）</a:t>
            </a:r>
            <a:endParaRPr lang="en-US" altLang="zh-CN" sz="2800" b="1"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800" b="1" dirty="0">
                <a:latin typeface="Microsoft YaHei UI" panose="020B0503020204020204" pitchFamily="34" charset="-122"/>
                <a:ea typeface="Microsoft YaHei UI" panose="020B0503020204020204" pitchFamily="34" charset="-122"/>
              </a:rPr>
              <a:t> 元组（</a:t>
            </a:r>
            <a:r>
              <a:rPr lang="en-US" altLang="zh-CN" sz="2800" b="1" dirty="0">
                <a:latin typeface="Microsoft YaHei UI" panose="020B0503020204020204" pitchFamily="34" charset="-122"/>
                <a:ea typeface="Microsoft YaHei UI" panose="020B0503020204020204" pitchFamily="34" charset="-122"/>
              </a:rPr>
              <a:t>Tuple</a:t>
            </a:r>
            <a:r>
              <a:rPr lang="zh-CN" altLang="en-US" sz="2800" b="1" dirty="0">
                <a:latin typeface="Microsoft YaHei UI" panose="020B0503020204020204" pitchFamily="34" charset="-122"/>
                <a:ea typeface="Microsoft YaHei UI" panose="020B0503020204020204" pitchFamily="34" charset="-122"/>
              </a:rPr>
              <a:t>）</a:t>
            </a:r>
            <a:endParaRPr lang="en-US" altLang="zh-CN" sz="2800" b="1"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800" dirty="0">
                <a:latin typeface="Microsoft YaHei UI" panose="020B0503020204020204" pitchFamily="34" charset="-122"/>
                <a:ea typeface="Microsoft YaHei UI" panose="020B0503020204020204" pitchFamily="34" charset="-122"/>
              </a:rPr>
              <a:t> 字典（</a:t>
            </a:r>
            <a:r>
              <a:rPr lang="en-US" altLang="zh-CN" sz="2800" dirty="0">
                <a:latin typeface="Microsoft YaHei UI" panose="020B0503020204020204" pitchFamily="34" charset="-122"/>
                <a:ea typeface="Microsoft YaHei UI" panose="020B0503020204020204" pitchFamily="34" charset="-122"/>
              </a:rPr>
              <a:t>Dictionary</a:t>
            </a:r>
            <a:r>
              <a:rPr lang="zh-CN" altLang="en-US" sz="2800" dirty="0">
                <a:latin typeface="Microsoft YaHei UI" panose="020B0503020204020204" pitchFamily="34" charset="-122"/>
                <a:ea typeface="Microsoft YaHei UI" panose="020B0503020204020204" pitchFamily="34" charset="-122"/>
              </a:rPr>
              <a:t>）</a:t>
            </a:r>
            <a:endParaRPr lang="en-US" altLang="zh-CN" sz="2800" dirty="0">
              <a:latin typeface="Microsoft YaHei UI" panose="020B0503020204020204" pitchFamily="34" charset="-122"/>
              <a:ea typeface="Microsoft YaHei UI" panose="020B0503020204020204" pitchFamily="34" charset="-122"/>
            </a:endParaRPr>
          </a:p>
          <a:p>
            <a:pPr marL="342900" indent="-342900">
              <a:lnSpc>
                <a:spcPct val="150000"/>
              </a:lnSpc>
              <a:buAutoNum type="arabicPeriod"/>
            </a:pPr>
            <a:r>
              <a:rPr lang="zh-CN" altLang="en-US" sz="2800" dirty="0">
                <a:latin typeface="Microsoft YaHei UI" panose="020B0503020204020204" pitchFamily="34" charset="-122"/>
                <a:ea typeface="Microsoft YaHei UI" panose="020B0503020204020204" pitchFamily="34" charset="-122"/>
              </a:rPr>
              <a:t> 集合（</a:t>
            </a:r>
            <a:r>
              <a:rPr lang="en-US" altLang="zh-CN" sz="2800" dirty="0">
                <a:latin typeface="Microsoft YaHei UI" panose="020B0503020204020204" pitchFamily="34" charset="-122"/>
                <a:ea typeface="Microsoft YaHei UI" panose="020B0503020204020204" pitchFamily="34" charset="-122"/>
              </a:rPr>
              <a:t>Set</a:t>
            </a:r>
            <a:r>
              <a:rPr lang="zh-CN" altLang="en-US" sz="2800" dirty="0">
                <a:latin typeface="Microsoft YaHei UI" panose="020B0503020204020204" pitchFamily="34" charset="-122"/>
                <a:ea typeface="Microsoft YaHei UI" panose="020B0503020204020204" pitchFamily="34" charset="-122"/>
              </a:rPr>
              <a:t>）</a:t>
            </a:r>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582182" cy="523220"/>
          </a:xfrm>
          <a:prstGeom prst="rect">
            <a:avLst/>
          </a:prstGeom>
          <a:noFill/>
        </p:spPr>
        <p:txBody>
          <a:bodyPr wrap="none" rtlCol="0">
            <a:spAutoFit/>
          </a:bodyPr>
          <a:lstStyle/>
          <a:p>
            <a:r>
              <a:rPr lang="en-US" altLang="zh-CN" sz="2800" dirty="0">
                <a:solidFill>
                  <a:srgbClr val="36BE52"/>
                </a:solidFill>
                <a:latin typeface="Microsoft YaHei UI" panose="020B0503020204020204" pitchFamily="34" charset="-122"/>
                <a:ea typeface="Microsoft YaHei UI" panose="020B0503020204020204" pitchFamily="34" charset="-122"/>
              </a:rPr>
              <a:t>Python</a:t>
            </a:r>
            <a:r>
              <a:rPr lang="zh-CN" altLang="en-US" sz="2800" dirty="0">
                <a:solidFill>
                  <a:srgbClr val="36BE52"/>
                </a:solidFill>
                <a:latin typeface="Microsoft YaHei UI" panose="020B0503020204020204" pitchFamily="34" charset="-122"/>
                <a:ea typeface="Microsoft YaHei UI" panose="020B0503020204020204" pitchFamily="34" charset="-122"/>
              </a:rPr>
              <a:t> 数据集</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107E2509-A987-4902-A1CB-B0B830A2EB59}"/>
              </a:ext>
            </a:extLst>
          </p:cNvPr>
          <p:cNvPicPr>
            <a:picLocks noChangeAspect="1"/>
          </p:cNvPicPr>
          <p:nvPr/>
        </p:nvPicPr>
        <p:blipFill>
          <a:blip r:embed="rId4">
            <a:clrChange>
              <a:clrFrom>
                <a:srgbClr val="E5C5AB"/>
              </a:clrFrom>
              <a:clrTo>
                <a:srgbClr val="E5C5AB">
                  <a:alpha val="0"/>
                </a:srgbClr>
              </a:clrTo>
            </a:clrChange>
            <a:duotone>
              <a:schemeClr val="accent6">
                <a:shade val="45000"/>
                <a:satMod val="135000"/>
              </a:schemeClr>
              <a:prstClr val="white"/>
            </a:duotone>
          </a:blip>
          <a:stretch>
            <a:fillRect/>
          </a:stretch>
        </p:blipFill>
        <p:spPr>
          <a:xfrm>
            <a:off x="4386125" y="939231"/>
            <a:ext cx="7272878" cy="4112136"/>
          </a:xfrm>
          <a:prstGeom prst="rect">
            <a:avLst/>
          </a:prstGeom>
        </p:spPr>
      </p:pic>
    </p:spTree>
    <p:extLst>
      <p:ext uri="{BB962C8B-B14F-4D97-AF65-F5344CB8AC3E}">
        <p14:creationId xmlns:p14="http://schemas.microsoft.com/office/powerpoint/2010/main" val="1549475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1</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列表</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66</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20124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列表（</a:t>
            </a:r>
            <a:r>
              <a:rPr lang="en-US" altLang="zh-CN" sz="2800" dirty="0">
                <a:solidFill>
                  <a:srgbClr val="36BE52"/>
                </a:solidFill>
                <a:latin typeface="Microsoft YaHei UI" panose="020B0503020204020204" pitchFamily="34" charset="-122"/>
                <a:ea typeface="Microsoft YaHei UI" panose="020B0503020204020204" pitchFamily="34" charset="-122"/>
              </a:rPr>
              <a:t>List</a:t>
            </a:r>
            <a:r>
              <a:rPr lang="zh-CN" altLang="en-US" sz="2800" dirty="0">
                <a:solidFill>
                  <a:srgbClr val="36BE52"/>
                </a:solidFill>
                <a:latin typeface="Microsoft YaHei UI" panose="020B0503020204020204" pitchFamily="34" charset="-122"/>
                <a:ea typeface="Microsoft YaHei UI" panose="020B0503020204020204" pitchFamily="34" charset="-122"/>
              </a:rPr>
              <a:t>）</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15" name="Text Box 7">
            <a:extLst>
              <a:ext uri="{FF2B5EF4-FFF2-40B4-BE49-F238E27FC236}">
                <a16:creationId xmlns:a16="http://schemas.microsoft.com/office/drawing/2014/main" id="{EDCE40D6-E08D-4A4D-B607-0961A6288A61}"/>
              </a:ext>
            </a:extLst>
          </p:cNvPr>
          <p:cNvSpPr txBox="1">
            <a:spLocks noChangeArrowheads="1"/>
          </p:cNvSpPr>
          <p:nvPr/>
        </p:nvSpPr>
        <p:spPr bwMode="auto">
          <a:xfrm>
            <a:off x="532997" y="1498696"/>
            <a:ext cx="11150017" cy="501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nSpc>
                <a:spcPct val="150000"/>
              </a:lnSpc>
            </a:pPr>
            <a:r>
              <a:rPr lang="zh-CN" altLang="en-US" sz="2400" dirty="0">
                <a:latin typeface="Microsoft YaHei UI" panose="020B0503020204020204" pitchFamily="34" charset="-122"/>
                <a:ea typeface="Microsoft YaHei UI" panose="020B0503020204020204" pitchFamily="34" charset="-122"/>
              </a:rPr>
              <a:t>定义：列表是有序（有先后顺序）的可变（可修改）的元素集合。</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&gt;&gt;&gt;classmates =  ['Michael', 'Bob', 'Tracy’]</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要点：</a:t>
            </a:r>
            <a:r>
              <a:rPr lang="en-US" altLang="zh-CN" sz="2400" dirty="0">
                <a:latin typeface="Microsoft YaHei UI" panose="020B0503020204020204" pitchFamily="34" charset="-122"/>
                <a:ea typeface="Microsoft YaHei UI" panose="020B0503020204020204" pitchFamily="34" charset="-122"/>
              </a:rPr>
              <a:t>1. </a:t>
            </a:r>
            <a:r>
              <a:rPr lang="zh-CN" altLang="en-US" sz="2400" dirty="0">
                <a:latin typeface="Microsoft YaHei UI" panose="020B0503020204020204" pitchFamily="34" charset="-122"/>
                <a:ea typeface="Microsoft YaHei UI" panose="020B0503020204020204" pitchFamily="34" charset="-122"/>
              </a:rPr>
              <a:t>列表元素不需要具有相同类型</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&gt;&gt;&gt;classmate_1 = [“Michael”, 2000, True]</a:t>
            </a:r>
          </a:p>
          <a:p>
            <a:pPr>
              <a:lnSpc>
                <a:spcPct val="150000"/>
              </a:lnSpc>
            </a:pPr>
            <a:r>
              <a:rPr lang="en-US" altLang="zh-CN" sz="2400" dirty="0">
                <a:latin typeface="Microsoft YaHei UI" panose="020B0503020204020204" pitchFamily="34" charset="-122"/>
                <a:ea typeface="Microsoft YaHei UI" panose="020B0503020204020204" pitchFamily="34" charset="-122"/>
              </a:rPr>
              <a:t>	2. </a:t>
            </a:r>
            <a:r>
              <a:rPr lang="zh-CN" altLang="en-US" sz="2400" dirty="0">
                <a:latin typeface="Microsoft YaHei UI" panose="020B0503020204020204" pitchFamily="34" charset="-122"/>
                <a:ea typeface="Microsoft YaHei UI" panose="020B0503020204020204" pitchFamily="34" charset="-122"/>
              </a:rPr>
              <a:t>变量</a:t>
            </a:r>
            <a:r>
              <a:rPr lang="en-US" altLang="zh-CN" sz="2400" dirty="0">
                <a:latin typeface="Microsoft YaHei UI" panose="020B0503020204020204" pitchFamily="34" charset="-122"/>
                <a:ea typeface="Microsoft YaHei UI" panose="020B0503020204020204" pitchFamily="34" charset="-122"/>
              </a:rPr>
              <a:t>classmates</a:t>
            </a:r>
            <a:r>
              <a:rPr lang="zh-CN" altLang="en-US" sz="2400" dirty="0">
                <a:latin typeface="Microsoft YaHei UI" panose="020B0503020204020204" pitchFamily="34" charset="-122"/>
                <a:ea typeface="Microsoft YaHei UI" panose="020B0503020204020204" pitchFamily="34" charset="-122"/>
              </a:rPr>
              <a:t>就是一个</a:t>
            </a:r>
            <a:r>
              <a:rPr lang="en-US" altLang="zh-CN" sz="2400" dirty="0">
                <a:latin typeface="Microsoft YaHei UI" panose="020B0503020204020204" pitchFamily="34" charset="-122"/>
                <a:ea typeface="Microsoft YaHei UI" panose="020B0503020204020204" pitchFamily="34" charset="-122"/>
              </a:rPr>
              <a:t>list</a:t>
            </a:r>
            <a:r>
              <a:rPr lang="zh-CN" altLang="en-US" sz="2400" dirty="0">
                <a:latin typeface="Microsoft YaHei UI" panose="020B0503020204020204" pitchFamily="34" charset="-122"/>
                <a:ea typeface="Microsoft YaHei UI" panose="020B0503020204020204" pitchFamily="34" charset="-122"/>
              </a:rPr>
              <a:t>。用</a:t>
            </a:r>
            <a:r>
              <a:rPr lang="en-US" altLang="zh-CN" sz="2400" dirty="0" err="1">
                <a:latin typeface="Microsoft YaHei UI" panose="020B0503020204020204" pitchFamily="34" charset="-122"/>
                <a:ea typeface="Microsoft YaHei UI" panose="020B0503020204020204" pitchFamily="34" charset="-122"/>
              </a:rPr>
              <a:t>len</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函数可以获得</a:t>
            </a:r>
            <a:r>
              <a:rPr lang="en-US" altLang="zh-CN" sz="2400" dirty="0">
                <a:latin typeface="Microsoft YaHei UI" panose="020B0503020204020204" pitchFamily="34" charset="-122"/>
                <a:ea typeface="Microsoft YaHei UI" panose="020B0503020204020204" pitchFamily="34" charset="-122"/>
              </a:rPr>
              <a:t>list</a:t>
            </a:r>
            <a:r>
              <a:rPr lang="zh-CN" altLang="en-US" sz="2400" dirty="0">
                <a:latin typeface="Microsoft YaHei UI" panose="020B0503020204020204" pitchFamily="34" charset="-122"/>
                <a:ea typeface="Microsoft YaHei UI" panose="020B0503020204020204" pitchFamily="34" charset="-122"/>
              </a:rPr>
              <a:t>元素的个数：</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a:t>
            </a:r>
            <a:r>
              <a:rPr lang="en-US" altLang="zh-CN" sz="2400" dirty="0" err="1">
                <a:latin typeface="Microsoft YaHei UI" panose="020B0503020204020204" pitchFamily="34" charset="-122"/>
                <a:ea typeface="Microsoft YaHei UI" panose="020B0503020204020204" pitchFamily="34" charset="-122"/>
              </a:rPr>
              <a:t>len</a:t>
            </a:r>
            <a:r>
              <a:rPr lang="en-US" altLang="zh-CN" sz="2400" dirty="0">
                <a:latin typeface="Microsoft YaHei UI" panose="020B0503020204020204" pitchFamily="34" charset="-122"/>
                <a:ea typeface="Microsoft YaHei UI" panose="020B0503020204020204" pitchFamily="34" charset="-122"/>
              </a:rPr>
              <a:t>(classmates)</a:t>
            </a:r>
          </a:p>
          <a:p>
            <a:pPr>
              <a:lnSpc>
                <a:spcPct val="150000"/>
              </a:lnSpc>
            </a:pPr>
            <a:r>
              <a:rPr lang="en-US" altLang="zh-CN" sz="2400" dirty="0">
                <a:latin typeface="Microsoft YaHei UI" panose="020B0503020204020204" pitchFamily="34" charset="-122"/>
                <a:ea typeface="Microsoft YaHei UI" panose="020B0503020204020204" pitchFamily="34" charset="-122"/>
              </a:rPr>
              <a:t>	3. </a:t>
            </a:r>
            <a:r>
              <a:rPr lang="zh-CN" altLang="en-US" sz="2400" dirty="0">
                <a:latin typeface="Microsoft YaHei UI" panose="020B0503020204020204" pitchFamily="34" charset="-122"/>
                <a:ea typeface="Microsoft YaHei UI" panose="020B0503020204020204" pitchFamily="34" charset="-122"/>
              </a:rPr>
              <a:t>元素可以基于索引获取，第一个元素索引为</a:t>
            </a:r>
            <a:r>
              <a:rPr lang="en-US" altLang="zh-CN" sz="2400" dirty="0">
                <a:latin typeface="Microsoft YaHei UI" panose="020B0503020204020204" pitchFamily="34" charset="-122"/>
                <a:ea typeface="Microsoft YaHei UI" panose="020B0503020204020204" pitchFamily="34" charset="-122"/>
              </a:rPr>
              <a:t>0</a:t>
            </a:r>
          </a:p>
          <a:p>
            <a:pPr>
              <a:lnSpc>
                <a:spcPct val="150000"/>
              </a:lnSpc>
            </a:pPr>
            <a:r>
              <a:rPr lang="en-US" altLang="zh-CN" sz="2400" dirty="0">
                <a:latin typeface="Microsoft YaHei UI" panose="020B0503020204020204" pitchFamily="34" charset="-122"/>
                <a:ea typeface="Microsoft YaHei UI" panose="020B0503020204020204" pitchFamily="34" charset="-122"/>
              </a:rPr>
              <a:t>	&gt;&gt;&gt;classmate_1[1] = 2000</a:t>
            </a:r>
            <a:endParaRPr lang="zh-CN" altLang="en-US"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45042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1</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列表</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67</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20124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列表（</a:t>
            </a:r>
            <a:r>
              <a:rPr lang="en-US" altLang="zh-CN" sz="2800" dirty="0">
                <a:solidFill>
                  <a:srgbClr val="36BE52"/>
                </a:solidFill>
                <a:latin typeface="Microsoft YaHei UI" panose="020B0503020204020204" pitchFamily="34" charset="-122"/>
                <a:ea typeface="Microsoft YaHei UI" panose="020B0503020204020204" pitchFamily="34" charset="-122"/>
              </a:rPr>
              <a:t>List</a:t>
            </a:r>
            <a:r>
              <a:rPr lang="zh-CN" altLang="en-US" sz="2800" dirty="0">
                <a:solidFill>
                  <a:srgbClr val="36BE52"/>
                </a:solidFill>
                <a:latin typeface="Microsoft YaHei UI" panose="020B0503020204020204" pitchFamily="34" charset="-122"/>
                <a:ea typeface="Microsoft YaHei UI" panose="020B0503020204020204" pitchFamily="34" charset="-122"/>
              </a:rPr>
              <a:t>）</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4A8EFD6-F0CE-4631-A020-DD9128BE145A}"/>
              </a:ext>
            </a:extLst>
          </p:cNvPr>
          <p:cNvSpPr/>
          <p:nvPr/>
        </p:nvSpPr>
        <p:spPr>
          <a:xfrm>
            <a:off x="532996" y="1677555"/>
            <a:ext cx="10820804" cy="3351815"/>
          </a:xfrm>
          <a:prstGeom prst="rect">
            <a:avLst/>
          </a:prstGeom>
        </p:spPr>
        <p:txBody>
          <a:bodyPr wrap="square">
            <a:spAutoFit/>
          </a:bodyPr>
          <a:lstStyle/>
          <a:p>
            <a:pPr>
              <a:lnSpc>
                <a:spcPct val="150000"/>
              </a:lnSpc>
            </a:pPr>
            <a:r>
              <a:rPr lang="zh-CN" altLang="en-US" sz="2400" dirty="0">
                <a:latin typeface="Microsoft YaHei UI" panose="020B0503020204020204" pitchFamily="34" charset="-122"/>
                <a:ea typeface="Microsoft YaHei UI" panose="020B0503020204020204" pitchFamily="34" charset="-122"/>
              </a:rPr>
              <a:t>要点：</a:t>
            </a:r>
            <a:r>
              <a:rPr lang="en-US" altLang="zh-CN" sz="2400" dirty="0">
                <a:latin typeface="Microsoft YaHei UI" panose="020B0503020204020204" pitchFamily="34" charset="-122"/>
                <a:ea typeface="Microsoft YaHei UI" panose="020B0503020204020204" pitchFamily="34" charset="-122"/>
              </a:rPr>
              <a:t>4. </a:t>
            </a:r>
            <a:r>
              <a:rPr lang="zh-CN" altLang="en-US" sz="2400" dirty="0">
                <a:latin typeface="Microsoft YaHei UI" panose="020B0503020204020204" pitchFamily="34" charset="-122"/>
                <a:ea typeface="Microsoft YaHei UI" panose="020B0503020204020204" pitchFamily="34" charset="-122"/>
              </a:rPr>
              <a:t>索引超出了范围时，</a:t>
            </a:r>
            <a:r>
              <a:rPr lang="en-US" altLang="zh-CN" sz="2400" dirty="0">
                <a:latin typeface="Microsoft YaHei UI" panose="020B0503020204020204" pitchFamily="34" charset="-122"/>
                <a:ea typeface="Microsoft YaHei UI" panose="020B0503020204020204" pitchFamily="34" charset="-122"/>
              </a:rPr>
              <a:t>Python</a:t>
            </a:r>
            <a:r>
              <a:rPr lang="zh-CN" altLang="en-US" sz="2400" dirty="0">
                <a:latin typeface="Microsoft YaHei UI" panose="020B0503020204020204" pitchFamily="34" charset="-122"/>
                <a:ea typeface="Microsoft YaHei UI" panose="020B0503020204020204" pitchFamily="34" charset="-122"/>
              </a:rPr>
              <a:t>会报一个</a:t>
            </a:r>
            <a:r>
              <a:rPr lang="en-US" altLang="zh-CN" sz="2400" dirty="0" err="1">
                <a:latin typeface="Microsoft YaHei UI" panose="020B0503020204020204" pitchFamily="34" charset="-122"/>
                <a:ea typeface="Microsoft YaHei UI" panose="020B0503020204020204" pitchFamily="34" charset="-122"/>
              </a:rPr>
              <a:t>IndexError</a:t>
            </a:r>
            <a:r>
              <a:rPr lang="zh-CN" altLang="en-US" sz="2400" dirty="0">
                <a:latin typeface="Microsoft YaHei UI" panose="020B0503020204020204" pitchFamily="34" charset="-122"/>
                <a:ea typeface="Microsoft YaHei UI" panose="020B0503020204020204" pitchFamily="34" charset="-122"/>
              </a:rPr>
              <a:t>错误</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a:t>
            </a:r>
          </a:p>
          <a:p>
            <a:pPr>
              <a:lnSpc>
                <a:spcPct val="150000"/>
              </a:lnSpc>
            </a:pPr>
            <a:r>
              <a:rPr lang="en-US" altLang="zh-CN" sz="2400" dirty="0">
                <a:latin typeface="Microsoft YaHei UI" panose="020B0503020204020204" pitchFamily="34" charset="-122"/>
                <a:ea typeface="Microsoft YaHei UI" panose="020B0503020204020204" pitchFamily="34" charset="-122"/>
              </a:rPr>
              <a:t>	</a:t>
            </a:r>
          </a:p>
          <a:p>
            <a:pPr>
              <a:lnSpc>
                <a:spcPct val="150000"/>
              </a:lnSpc>
            </a:pPr>
            <a:r>
              <a:rPr lang="en-US" altLang="zh-CN" sz="2400" dirty="0">
                <a:latin typeface="Microsoft YaHei UI" panose="020B0503020204020204" pitchFamily="34" charset="-122"/>
                <a:ea typeface="Microsoft YaHei UI" panose="020B0503020204020204" pitchFamily="34" charset="-122"/>
              </a:rPr>
              <a:t>	5.</a:t>
            </a:r>
            <a:r>
              <a:rPr lang="zh-CN" altLang="en-US" sz="2400" dirty="0">
                <a:latin typeface="Microsoft YaHei UI" panose="020B0503020204020204" pitchFamily="34" charset="-122"/>
                <a:ea typeface="Microsoft YaHei UI" panose="020B0503020204020204" pitchFamily="34" charset="-122"/>
              </a:rPr>
              <a:t>后一个元素的索引是</a:t>
            </a:r>
            <a:r>
              <a:rPr lang="en-US" altLang="zh-CN" sz="2400" dirty="0" err="1">
                <a:latin typeface="Microsoft YaHei UI" panose="020B0503020204020204" pitchFamily="34" charset="-122"/>
                <a:ea typeface="Microsoft YaHei UI" panose="020B0503020204020204" pitchFamily="34" charset="-122"/>
              </a:rPr>
              <a:t>len</a:t>
            </a:r>
            <a:r>
              <a:rPr lang="en-US" altLang="zh-CN" sz="2400" dirty="0">
                <a:latin typeface="Microsoft YaHei UI" panose="020B0503020204020204" pitchFamily="34" charset="-122"/>
                <a:ea typeface="Microsoft YaHei UI" panose="020B0503020204020204" pitchFamily="34" charset="-122"/>
              </a:rPr>
              <a:t>(classmates) – 1 </a:t>
            </a:r>
            <a:r>
              <a:rPr lang="zh-CN" altLang="en-US" sz="2400" dirty="0">
                <a:latin typeface="Microsoft YaHei UI" panose="020B0503020204020204" pitchFamily="34" charset="-122"/>
                <a:ea typeface="Microsoft YaHei UI" panose="020B0503020204020204" pitchFamily="34" charset="-122"/>
              </a:rPr>
              <a:t>或者 </a:t>
            </a:r>
            <a:r>
              <a:rPr lang="en-US" altLang="zh-CN" sz="2400" dirty="0">
                <a:latin typeface="Microsoft YaHei UI" panose="020B0503020204020204" pitchFamily="34" charset="-122"/>
                <a:ea typeface="Microsoft YaHei UI" panose="020B0503020204020204" pitchFamily="34" charset="-122"/>
              </a:rPr>
              <a:t>-1</a:t>
            </a:r>
            <a:r>
              <a:rPr lang="zh-CN" altLang="en-US" sz="2400" dirty="0">
                <a:latin typeface="Microsoft YaHei UI" panose="020B0503020204020204" pitchFamily="34" charset="-122"/>
                <a:ea typeface="Microsoft YaHei UI" panose="020B0503020204020204" pitchFamily="34" charset="-122"/>
              </a:rPr>
              <a:t>：</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&gt;&gt;&gt;classmates[</a:t>
            </a:r>
            <a:r>
              <a:rPr lang="en-US" altLang="zh-CN" sz="2400" dirty="0" err="1">
                <a:latin typeface="Microsoft YaHei UI" panose="020B0503020204020204" pitchFamily="34" charset="-122"/>
                <a:ea typeface="Microsoft YaHei UI" panose="020B0503020204020204" pitchFamily="34" charset="-122"/>
              </a:rPr>
              <a:t>len</a:t>
            </a:r>
            <a:r>
              <a:rPr lang="en-US" altLang="zh-CN" sz="2400" dirty="0">
                <a:latin typeface="Microsoft YaHei UI" panose="020B0503020204020204" pitchFamily="34" charset="-122"/>
                <a:ea typeface="Microsoft YaHei UI" panose="020B0503020204020204" pitchFamily="34" charset="-122"/>
              </a:rPr>
              <a:t>(classmates)-1]</a:t>
            </a:r>
          </a:p>
          <a:p>
            <a:pPr>
              <a:lnSpc>
                <a:spcPct val="150000"/>
              </a:lnSpc>
            </a:pPr>
            <a:r>
              <a:rPr lang="en-US" altLang="zh-CN" sz="2400" dirty="0">
                <a:latin typeface="Microsoft YaHei UI" panose="020B0503020204020204" pitchFamily="34" charset="-122"/>
                <a:ea typeface="Microsoft YaHei UI" panose="020B0503020204020204" pitchFamily="34" charset="-122"/>
              </a:rPr>
              <a:t>	&gt;&gt;&gt;classmates[-1]</a:t>
            </a:r>
          </a:p>
        </p:txBody>
      </p:sp>
    </p:spTree>
    <p:extLst>
      <p:ext uri="{BB962C8B-B14F-4D97-AF65-F5344CB8AC3E}">
        <p14:creationId xmlns:p14="http://schemas.microsoft.com/office/powerpoint/2010/main" val="3084364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1</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列表</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68</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20124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列表（</a:t>
            </a:r>
            <a:r>
              <a:rPr lang="en-US" altLang="zh-CN" sz="2800" dirty="0">
                <a:solidFill>
                  <a:srgbClr val="36BE52"/>
                </a:solidFill>
                <a:latin typeface="Microsoft YaHei UI" panose="020B0503020204020204" pitchFamily="34" charset="-122"/>
                <a:ea typeface="Microsoft YaHei UI" panose="020B0503020204020204" pitchFamily="34" charset="-122"/>
              </a:rPr>
              <a:t>List</a:t>
            </a:r>
            <a:r>
              <a:rPr lang="zh-CN" altLang="en-US" sz="2800" dirty="0">
                <a:solidFill>
                  <a:srgbClr val="36BE52"/>
                </a:solidFill>
                <a:latin typeface="Microsoft YaHei UI" panose="020B0503020204020204" pitchFamily="34" charset="-122"/>
                <a:ea typeface="Microsoft YaHei UI" panose="020B0503020204020204" pitchFamily="34" charset="-122"/>
              </a:rPr>
              <a:t>）</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4A8EFD6-F0CE-4631-A020-DD9128BE145A}"/>
              </a:ext>
            </a:extLst>
          </p:cNvPr>
          <p:cNvSpPr/>
          <p:nvPr/>
        </p:nvSpPr>
        <p:spPr>
          <a:xfrm>
            <a:off x="532996" y="1677555"/>
            <a:ext cx="10820804" cy="3351815"/>
          </a:xfrm>
          <a:prstGeom prst="rect">
            <a:avLst/>
          </a:prstGeom>
        </p:spPr>
        <p:txBody>
          <a:bodyPr wrap="square">
            <a:spAutoFit/>
          </a:bodyPr>
          <a:lstStyle/>
          <a:p>
            <a:pPr>
              <a:lnSpc>
                <a:spcPct val="150000"/>
              </a:lnSpc>
            </a:pPr>
            <a:r>
              <a:rPr lang="zh-CN" altLang="en-US" sz="2400" dirty="0">
                <a:latin typeface="Microsoft YaHei UI" panose="020B0503020204020204" pitchFamily="34" charset="-122"/>
                <a:ea typeface="Microsoft YaHei UI" panose="020B0503020204020204" pitchFamily="34" charset="-122"/>
              </a:rPr>
              <a:t>要点：</a:t>
            </a:r>
            <a:r>
              <a:rPr lang="en-US" altLang="zh-CN" sz="2400" dirty="0">
                <a:latin typeface="Microsoft YaHei UI" panose="020B0503020204020204" pitchFamily="34" charset="-122"/>
                <a:ea typeface="Microsoft YaHei UI" panose="020B0503020204020204" pitchFamily="34" charset="-122"/>
              </a:rPr>
              <a:t>6. list</a:t>
            </a:r>
            <a:r>
              <a:rPr lang="zh-CN" altLang="en-US" sz="2400" dirty="0">
                <a:latin typeface="Microsoft YaHei UI" panose="020B0503020204020204" pitchFamily="34" charset="-122"/>
                <a:ea typeface="Microsoft YaHei UI" panose="020B0503020204020204" pitchFamily="34" charset="-122"/>
              </a:rPr>
              <a:t>是一个可变的有序表，所以，可以往</a:t>
            </a:r>
            <a:r>
              <a:rPr lang="en-US" altLang="zh-CN" sz="2400" dirty="0">
                <a:latin typeface="Microsoft YaHei UI" panose="020B0503020204020204" pitchFamily="34" charset="-122"/>
                <a:ea typeface="Microsoft YaHei UI" panose="020B0503020204020204" pitchFamily="34" charset="-122"/>
              </a:rPr>
              <a:t>list</a:t>
            </a:r>
            <a:r>
              <a:rPr lang="zh-CN" altLang="en-US" sz="2400" dirty="0">
                <a:latin typeface="Microsoft YaHei UI" panose="020B0503020204020204" pitchFamily="34" charset="-122"/>
                <a:ea typeface="Microsoft YaHei UI" panose="020B0503020204020204" pitchFamily="34" charset="-122"/>
              </a:rPr>
              <a:t>中追加元素到末尾：</a:t>
            </a:r>
          </a:p>
          <a:p>
            <a:pPr>
              <a:lnSpc>
                <a:spcPct val="150000"/>
              </a:lnSpc>
            </a:pPr>
            <a:r>
              <a:rPr lang="en-US" altLang="zh-CN" sz="2400" dirty="0">
                <a:latin typeface="Microsoft YaHei UI" panose="020B0503020204020204" pitchFamily="34" charset="-122"/>
                <a:ea typeface="Microsoft YaHei UI" panose="020B0503020204020204" pitchFamily="34" charset="-122"/>
              </a:rPr>
              <a:t>	&gt;&gt;&gt; </a:t>
            </a:r>
            <a:r>
              <a:rPr lang="en-US" altLang="zh-CN" sz="2400" dirty="0" err="1">
                <a:latin typeface="Microsoft YaHei UI" panose="020B0503020204020204" pitchFamily="34" charset="-122"/>
                <a:ea typeface="Microsoft YaHei UI" panose="020B0503020204020204" pitchFamily="34" charset="-122"/>
              </a:rPr>
              <a:t>classmates.append</a:t>
            </a:r>
            <a:r>
              <a:rPr lang="en-US" altLang="zh-CN" sz="2400" dirty="0">
                <a:latin typeface="Microsoft YaHei UI" panose="020B0503020204020204" pitchFamily="34" charset="-122"/>
                <a:ea typeface="Microsoft YaHei UI" panose="020B0503020204020204" pitchFamily="34" charset="-122"/>
              </a:rPr>
              <a:t>('Adam’)</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7. </a:t>
            </a:r>
            <a:r>
              <a:rPr lang="zh-CN" altLang="en-US" sz="2400" dirty="0">
                <a:latin typeface="Microsoft YaHei UI" panose="020B0503020204020204" pitchFamily="34" charset="-122"/>
                <a:ea typeface="Microsoft YaHei UI" panose="020B0503020204020204" pitchFamily="34" charset="-122"/>
              </a:rPr>
              <a:t>元素插入到指定的位置，比如索引号为</a:t>
            </a:r>
            <a:r>
              <a:rPr lang="en-US" altLang="zh-CN" sz="2400" dirty="0">
                <a:latin typeface="Microsoft YaHei UI" panose="020B0503020204020204" pitchFamily="34" charset="-122"/>
                <a:ea typeface="Microsoft YaHei UI" panose="020B0503020204020204" pitchFamily="34" charset="-122"/>
              </a:rPr>
              <a:t>1</a:t>
            </a:r>
            <a:r>
              <a:rPr lang="zh-CN" altLang="en-US" sz="2400" dirty="0">
                <a:latin typeface="Microsoft YaHei UI" panose="020B0503020204020204" pitchFamily="34" charset="-122"/>
                <a:ea typeface="Microsoft YaHei UI" panose="020B0503020204020204" pitchFamily="34" charset="-122"/>
              </a:rPr>
              <a:t>的位置</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 </a:t>
            </a:r>
            <a:r>
              <a:rPr lang="en-US" altLang="zh-CN" sz="2400" dirty="0" err="1">
                <a:latin typeface="Microsoft YaHei UI" panose="020B0503020204020204" pitchFamily="34" charset="-122"/>
                <a:ea typeface="Microsoft YaHei UI" panose="020B0503020204020204" pitchFamily="34" charset="-122"/>
              </a:rPr>
              <a:t>classmates.insert</a:t>
            </a:r>
            <a:r>
              <a:rPr lang="en-US" altLang="zh-CN" sz="2400" dirty="0">
                <a:latin typeface="Microsoft YaHei UI" panose="020B0503020204020204" pitchFamily="34" charset="-122"/>
                <a:ea typeface="Microsoft YaHei UI" panose="020B0503020204020204" pitchFamily="34" charset="-122"/>
              </a:rPr>
              <a:t>(1, 'Jack')</a:t>
            </a:r>
          </a:p>
          <a:p>
            <a:pPr>
              <a:lnSpc>
                <a:spcPct val="150000"/>
              </a:lnSpc>
            </a:pPr>
            <a:r>
              <a:rPr lang="en-US" altLang="zh-CN" sz="2400" dirty="0">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809315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1</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列表</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69</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20124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列表（</a:t>
            </a:r>
            <a:r>
              <a:rPr lang="en-US" altLang="zh-CN" sz="2800" dirty="0">
                <a:solidFill>
                  <a:srgbClr val="36BE52"/>
                </a:solidFill>
                <a:latin typeface="Microsoft YaHei UI" panose="020B0503020204020204" pitchFamily="34" charset="-122"/>
                <a:ea typeface="Microsoft YaHei UI" panose="020B0503020204020204" pitchFamily="34" charset="-122"/>
              </a:rPr>
              <a:t>List</a:t>
            </a:r>
            <a:r>
              <a:rPr lang="zh-CN" altLang="en-US" sz="2800" dirty="0">
                <a:solidFill>
                  <a:srgbClr val="36BE52"/>
                </a:solidFill>
                <a:latin typeface="Microsoft YaHei UI" panose="020B0503020204020204" pitchFamily="34" charset="-122"/>
                <a:ea typeface="Microsoft YaHei UI" panose="020B0503020204020204" pitchFamily="34" charset="-122"/>
              </a:rPr>
              <a:t>）</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4A8EFD6-F0CE-4631-A020-DD9128BE145A}"/>
              </a:ext>
            </a:extLst>
          </p:cNvPr>
          <p:cNvSpPr/>
          <p:nvPr/>
        </p:nvSpPr>
        <p:spPr>
          <a:xfrm>
            <a:off x="532996" y="1677555"/>
            <a:ext cx="10820804" cy="3351815"/>
          </a:xfrm>
          <a:prstGeom prst="rect">
            <a:avLst/>
          </a:prstGeom>
        </p:spPr>
        <p:txBody>
          <a:bodyPr wrap="square">
            <a:spAutoFit/>
          </a:bodyPr>
          <a:lstStyle/>
          <a:p>
            <a:pPr>
              <a:lnSpc>
                <a:spcPct val="150000"/>
              </a:lnSpc>
            </a:pPr>
            <a:r>
              <a:rPr lang="zh-CN" altLang="en-US" sz="2400" dirty="0">
                <a:latin typeface="Microsoft YaHei UI" panose="020B0503020204020204" pitchFamily="34" charset="-122"/>
                <a:ea typeface="Microsoft YaHei UI" panose="020B0503020204020204" pitchFamily="34" charset="-122"/>
              </a:rPr>
              <a:t>要点：</a:t>
            </a:r>
            <a:r>
              <a:rPr lang="en-US" altLang="zh-CN" sz="2400" dirty="0">
                <a:latin typeface="Microsoft YaHei UI" panose="020B0503020204020204" pitchFamily="34" charset="-122"/>
                <a:ea typeface="Microsoft YaHei UI" panose="020B0503020204020204" pitchFamily="34" charset="-122"/>
              </a:rPr>
              <a:t>8. </a:t>
            </a:r>
            <a:r>
              <a:rPr lang="zh-CN" altLang="en-US" sz="2400" dirty="0">
                <a:latin typeface="Microsoft YaHei UI" panose="020B0503020204020204" pitchFamily="34" charset="-122"/>
                <a:ea typeface="Microsoft YaHei UI" panose="020B0503020204020204" pitchFamily="34" charset="-122"/>
              </a:rPr>
              <a:t>要删除</a:t>
            </a:r>
            <a:r>
              <a:rPr lang="en-US" altLang="zh-CN" sz="2400" dirty="0">
                <a:latin typeface="Microsoft YaHei UI" panose="020B0503020204020204" pitchFamily="34" charset="-122"/>
                <a:ea typeface="Microsoft YaHei UI" panose="020B0503020204020204" pitchFamily="34" charset="-122"/>
              </a:rPr>
              <a:t>list</a:t>
            </a:r>
            <a:r>
              <a:rPr lang="zh-CN" altLang="en-US" sz="2400" dirty="0">
                <a:latin typeface="Microsoft YaHei UI" panose="020B0503020204020204" pitchFamily="34" charset="-122"/>
                <a:ea typeface="Microsoft YaHei UI" panose="020B0503020204020204" pitchFamily="34" charset="-122"/>
              </a:rPr>
              <a:t>末尾的元素，用</a:t>
            </a:r>
            <a:r>
              <a:rPr lang="en-US" altLang="zh-CN" sz="2400" dirty="0">
                <a:latin typeface="Microsoft YaHei UI" panose="020B0503020204020204" pitchFamily="34" charset="-122"/>
                <a:ea typeface="Microsoft YaHei UI" panose="020B0503020204020204" pitchFamily="34" charset="-122"/>
              </a:rPr>
              <a:t>pop()</a:t>
            </a:r>
            <a:r>
              <a:rPr lang="zh-CN" altLang="en-US" sz="2400" dirty="0">
                <a:latin typeface="Microsoft YaHei UI" panose="020B0503020204020204" pitchFamily="34" charset="-122"/>
                <a:ea typeface="Microsoft YaHei UI" panose="020B0503020204020204" pitchFamily="34" charset="-122"/>
              </a:rPr>
              <a:t>方法：</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 </a:t>
            </a:r>
            <a:r>
              <a:rPr lang="en-US" altLang="zh-CN" sz="2400" dirty="0" err="1">
                <a:latin typeface="Microsoft YaHei UI" panose="020B0503020204020204" pitchFamily="34" charset="-122"/>
                <a:ea typeface="Microsoft YaHei UI" panose="020B0503020204020204" pitchFamily="34" charset="-122"/>
              </a:rPr>
              <a:t>classmates.pop</a:t>
            </a:r>
            <a:r>
              <a:rPr lang="en-US" altLang="zh-CN" sz="2400" dirty="0">
                <a:latin typeface="Microsoft YaHei UI" panose="020B0503020204020204" pitchFamily="34" charset="-122"/>
                <a:ea typeface="Microsoft YaHei UI" panose="020B0503020204020204" pitchFamily="34" charset="-122"/>
              </a:rPr>
              <a:t>()</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9. </a:t>
            </a:r>
            <a:r>
              <a:rPr lang="zh-CN" altLang="en-US" sz="2400" dirty="0">
                <a:latin typeface="Microsoft YaHei UI" panose="020B0503020204020204" pitchFamily="34" charset="-122"/>
                <a:ea typeface="Microsoft YaHei UI" panose="020B0503020204020204" pitchFamily="34" charset="-122"/>
              </a:rPr>
              <a:t>要删除指定位置的元素，用</a:t>
            </a:r>
            <a:r>
              <a:rPr lang="en-US" altLang="zh-CN" sz="2400" dirty="0">
                <a:latin typeface="Microsoft YaHei UI" panose="020B0503020204020204" pitchFamily="34" charset="-122"/>
                <a:ea typeface="Microsoft YaHei UI" panose="020B0503020204020204" pitchFamily="34" charset="-122"/>
              </a:rPr>
              <a:t>pop(</a:t>
            </a:r>
            <a:r>
              <a:rPr lang="en-US" altLang="zh-CN" sz="2400" dirty="0" err="1">
                <a:latin typeface="Microsoft YaHei UI" panose="020B0503020204020204" pitchFamily="34" charset="-122"/>
                <a:ea typeface="Microsoft YaHei UI" panose="020B0503020204020204" pitchFamily="34" charset="-122"/>
              </a:rPr>
              <a:t>i</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方法，其中</a:t>
            </a:r>
            <a:r>
              <a:rPr lang="en-US" altLang="zh-CN" sz="2400" dirty="0" err="1">
                <a:latin typeface="Microsoft YaHei UI" panose="020B0503020204020204" pitchFamily="34" charset="-122"/>
                <a:ea typeface="Microsoft YaHei UI" panose="020B0503020204020204" pitchFamily="34" charset="-122"/>
              </a:rPr>
              <a:t>i</a:t>
            </a:r>
            <a:r>
              <a:rPr lang="zh-CN" altLang="en-US" sz="2400" dirty="0">
                <a:latin typeface="Microsoft YaHei UI" panose="020B0503020204020204" pitchFamily="34" charset="-122"/>
                <a:ea typeface="Microsoft YaHei UI" panose="020B0503020204020204" pitchFamily="34" charset="-122"/>
              </a:rPr>
              <a:t>是索引位置</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 </a:t>
            </a:r>
            <a:r>
              <a:rPr lang="en-US" altLang="zh-CN" sz="2400" dirty="0" err="1">
                <a:latin typeface="Microsoft YaHei UI" panose="020B0503020204020204" pitchFamily="34" charset="-122"/>
                <a:ea typeface="Microsoft YaHei UI" panose="020B0503020204020204" pitchFamily="34" charset="-122"/>
              </a:rPr>
              <a:t>classmates.pop</a:t>
            </a:r>
            <a:r>
              <a:rPr lang="en-US" altLang="zh-CN" sz="2400" dirty="0">
                <a:latin typeface="Microsoft YaHei UI" panose="020B0503020204020204" pitchFamily="34" charset="-122"/>
                <a:ea typeface="Microsoft YaHei UI" panose="020B0503020204020204" pitchFamily="34" charset="-122"/>
              </a:rPr>
              <a:t>(1)</a:t>
            </a:r>
          </a:p>
          <a:p>
            <a:pPr>
              <a:lnSpc>
                <a:spcPct val="150000"/>
              </a:lnSpc>
            </a:pPr>
            <a:r>
              <a:rPr lang="en-US" altLang="zh-CN" sz="2400" dirty="0">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872932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1</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518245" cy="584771"/>
          </a:xfrm>
          <a:prstGeom prst="rect">
            <a:avLst/>
          </a:prstGeom>
          <a:noFill/>
        </p:spPr>
        <p:txBody>
          <a:bodyPr wrap="none" lIns="91436" tIns="45718" rIns="91436" bIns="45718" rtlCol="0">
            <a:spAutoFit/>
          </a:bodyPr>
          <a:lstStyle/>
          <a:p>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Python </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简介</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460898" y="883239"/>
            <a:ext cx="7903784"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Python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之现状</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rPr>
              <a:t>TIOBE</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指数，</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rPr>
              <a:t>2020.08</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7</a:t>
            </a:fld>
            <a:endParaRPr lang="zh-CN" altLang="en-US"/>
          </a:p>
        </p:txBody>
      </p:sp>
      <p:pic>
        <p:nvPicPr>
          <p:cNvPr id="4" name="图片 3">
            <a:extLst>
              <a:ext uri="{FF2B5EF4-FFF2-40B4-BE49-F238E27FC236}">
                <a16:creationId xmlns:a16="http://schemas.microsoft.com/office/drawing/2014/main" id="{01A83879-A8CC-4F9A-964E-5E3A6429CBE2}"/>
              </a:ext>
            </a:extLst>
          </p:cNvPr>
          <p:cNvPicPr>
            <a:picLocks noChangeAspect="1"/>
          </p:cNvPicPr>
          <p:nvPr/>
        </p:nvPicPr>
        <p:blipFill>
          <a:blip r:embed="rId4"/>
          <a:stretch>
            <a:fillRect/>
          </a:stretch>
        </p:blipFill>
        <p:spPr>
          <a:xfrm>
            <a:off x="7627172" y="2369610"/>
            <a:ext cx="4416862" cy="3167471"/>
          </a:xfrm>
          <a:prstGeom prst="rect">
            <a:avLst/>
          </a:prstGeom>
        </p:spPr>
      </p:pic>
      <p:pic>
        <p:nvPicPr>
          <p:cNvPr id="7" name="图片 6">
            <a:extLst>
              <a:ext uri="{FF2B5EF4-FFF2-40B4-BE49-F238E27FC236}">
                <a16:creationId xmlns:a16="http://schemas.microsoft.com/office/drawing/2014/main" id="{8694C1B5-793F-4275-B2BA-4D4AD1624113}"/>
              </a:ext>
            </a:extLst>
          </p:cNvPr>
          <p:cNvPicPr>
            <a:picLocks noChangeAspect="1"/>
          </p:cNvPicPr>
          <p:nvPr/>
        </p:nvPicPr>
        <p:blipFill>
          <a:blip r:embed="rId5"/>
          <a:stretch>
            <a:fillRect/>
          </a:stretch>
        </p:blipFill>
        <p:spPr>
          <a:xfrm>
            <a:off x="235772" y="1885277"/>
            <a:ext cx="7391400" cy="3714750"/>
          </a:xfrm>
          <a:prstGeom prst="rect">
            <a:avLst/>
          </a:prstGeom>
        </p:spPr>
      </p:pic>
      <p:sp>
        <p:nvSpPr>
          <p:cNvPr id="8" name="文本框 7">
            <a:extLst>
              <a:ext uri="{FF2B5EF4-FFF2-40B4-BE49-F238E27FC236}">
                <a16:creationId xmlns:a16="http://schemas.microsoft.com/office/drawing/2014/main" id="{7C132F52-72A4-45E5-B08F-9B4EEECADCD4}"/>
              </a:ext>
            </a:extLst>
          </p:cNvPr>
          <p:cNvSpPr txBox="1"/>
          <p:nvPr/>
        </p:nvSpPr>
        <p:spPr>
          <a:xfrm>
            <a:off x="644070" y="5806113"/>
            <a:ext cx="11185425" cy="646331"/>
          </a:xfrm>
          <a:prstGeom prst="rect">
            <a:avLst/>
          </a:prstGeom>
          <a:noFill/>
        </p:spPr>
        <p:txBody>
          <a:bodyPr wrap="square" rtlCol="0">
            <a:spAutoFit/>
          </a:bodyPr>
          <a:lstStyle/>
          <a:p>
            <a:r>
              <a:rPr lang="en-US" altLang="zh-CN" i="1" dirty="0">
                <a:solidFill>
                  <a:schemeClr val="tx1">
                    <a:lumMod val="50000"/>
                    <a:lumOff val="50000"/>
                  </a:schemeClr>
                </a:solidFill>
              </a:rPr>
              <a:t>TIOBE </a:t>
            </a:r>
            <a:r>
              <a:rPr lang="zh-CN" altLang="en-US" i="1" dirty="0">
                <a:solidFill>
                  <a:schemeClr val="tx1">
                    <a:lumMod val="50000"/>
                    <a:lumOff val="50000"/>
                  </a:schemeClr>
                </a:solidFill>
              </a:rPr>
              <a:t>指数的评估是通过统计该编程语言在主流搜索引擎上被搜索的次数来计算的。搜索包括在搜索引擎，新闻组及博客上的搜索等，主流搜索引擎由 </a:t>
            </a:r>
            <a:r>
              <a:rPr lang="en-US" altLang="zh-CN" i="1" dirty="0">
                <a:solidFill>
                  <a:schemeClr val="tx1">
                    <a:lumMod val="50000"/>
                    <a:lumOff val="50000"/>
                  </a:schemeClr>
                </a:solidFill>
              </a:rPr>
              <a:t>Alexa.com </a:t>
            </a:r>
            <a:r>
              <a:rPr lang="zh-CN" altLang="en-US" i="1" dirty="0">
                <a:solidFill>
                  <a:schemeClr val="tx1">
                    <a:lumMod val="50000"/>
                    <a:lumOff val="50000"/>
                  </a:schemeClr>
                </a:solidFill>
              </a:rPr>
              <a:t>网站上的排名来决定。</a:t>
            </a:r>
          </a:p>
        </p:txBody>
      </p:sp>
    </p:spTree>
    <p:extLst>
      <p:ext uri="{BB962C8B-B14F-4D97-AF65-F5344CB8AC3E}">
        <p14:creationId xmlns:p14="http://schemas.microsoft.com/office/powerpoint/2010/main" val="1922709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1</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列表</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70</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20124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列表（</a:t>
            </a:r>
            <a:r>
              <a:rPr lang="en-US" altLang="zh-CN" sz="2800" dirty="0">
                <a:solidFill>
                  <a:srgbClr val="36BE52"/>
                </a:solidFill>
                <a:latin typeface="Microsoft YaHei UI" panose="020B0503020204020204" pitchFamily="34" charset="-122"/>
                <a:ea typeface="Microsoft YaHei UI" panose="020B0503020204020204" pitchFamily="34" charset="-122"/>
              </a:rPr>
              <a:t>List</a:t>
            </a:r>
            <a:r>
              <a:rPr lang="zh-CN" altLang="en-US" sz="2800" dirty="0">
                <a:solidFill>
                  <a:srgbClr val="36BE52"/>
                </a:solidFill>
                <a:latin typeface="Microsoft YaHei UI" panose="020B0503020204020204" pitchFamily="34" charset="-122"/>
                <a:ea typeface="Microsoft YaHei UI" panose="020B0503020204020204" pitchFamily="34" charset="-122"/>
              </a:rPr>
              <a:t>）</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4A8EFD6-F0CE-4631-A020-DD9128BE145A}"/>
              </a:ext>
            </a:extLst>
          </p:cNvPr>
          <p:cNvSpPr/>
          <p:nvPr/>
        </p:nvSpPr>
        <p:spPr>
          <a:xfrm>
            <a:off x="532996" y="1677555"/>
            <a:ext cx="10820804" cy="2797817"/>
          </a:xfrm>
          <a:prstGeom prst="rect">
            <a:avLst/>
          </a:prstGeom>
        </p:spPr>
        <p:txBody>
          <a:bodyPr wrap="square">
            <a:spAutoFit/>
          </a:bodyPr>
          <a:lstStyle/>
          <a:p>
            <a:pPr>
              <a:lnSpc>
                <a:spcPct val="150000"/>
              </a:lnSpc>
            </a:pPr>
            <a:r>
              <a:rPr lang="zh-CN" altLang="en-US" sz="2400" dirty="0">
                <a:latin typeface="Microsoft YaHei UI" panose="020B0503020204020204" pitchFamily="34" charset="-122"/>
                <a:ea typeface="Microsoft YaHei UI" panose="020B0503020204020204" pitchFamily="34" charset="-122"/>
              </a:rPr>
              <a:t>要点：</a:t>
            </a:r>
            <a:r>
              <a:rPr lang="en-US" altLang="zh-CN" sz="2400" dirty="0">
                <a:latin typeface="Microsoft YaHei UI" panose="020B0503020204020204" pitchFamily="34" charset="-122"/>
                <a:ea typeface="Microsoft YaHei UI" panose="020B0503020204020204" pitchFamily="34" charset="-122"/>
              </a:rPr>
              <a:t>8.</a:t>
            </a:r>
            <a:r>
              <a:rPr lang="zh-CN" altLang="en-US" sz="2400" dirty="0">
                <a:latin typeface="Microsoft YaHei UI" panose="020B0503020204020204" pitchFamily="34" charset="-122"/>
                <a:ea typeface="Microsoft YaHei UI" panose="020B0503020204020204" pitchFamily="34" charset="-122"/>
              </a:rPr>
              <a:t>要把某个元素替换成别的元素，可以直接赋值给对应的索引位置</a:t>
            </a:r>
            <a:r>
              <a:rPr lang="en-US" altLang="zh-CN" sz="2400" dirty="0">
                <a:latin typeface="Microsoft YaHei UI" panose="020B0503020204020204" pitchFamily="34" charset="-122"/>
                <a:ea typeface="Microsoft YaHei UI" panose="020B0503020204020204" pitchFamily="34" charset="-122"/>
              </a:rPr>
              <a:t>	&gt;&gt;&gt; classmates[0]=‘Bill’</a:t>
            </a:r>
          </a:p>
          <a:p>
            <a:pPr>
              <a:lnSpc>
                <a:spcPct val="150000"/>
              </a:lnSpc>
            </a:pPr>
            <a:r>
              <a:rPr lang="en-US" altLang="zh-CN" sz="2400" dirty="0">
                <a:latin typeface="Microsoft YaHei UI" panose="020B0503020204020204" pitchFamily="34" charset="-122"/>
                <a:ea typeface="Microsoft YaHei UI" panose="020B0503020204020204" pitchFamily="34" charset="-122"/>
              </a:rPr>
              <a:t>	9. list</a:t>
            </a:r>
            <a:r>
              <a:rPr lang="zh-CN" altLang="en-US" sz="2400" dirty="0">
                <a:latin typeface="Microsoft YaHei UI" panose="020B0503020204020204" pitchFamily="34" charset="-122"/>
                <a:ea typeface="Microsoft YaHei UI" panose="020B0503020204020204" pitchFamily="34" charset="-122"/>
              </a:rPr>
              <a:t>元素也可以是另一个</a:t>
            </a:r>
            <a:r>
              <a:rPr lang="en-US" altLang="zh-CN" sz="2400" dirty="0">
                <a:latin typeface="Microsoft YaHei UI" panose="020B0503020204020204" pitchFamily="34" charset="-122"/>
                <a:ea typeface="Microsoft YaHei UI" panose="020B0503020204020204" pitchFamily="34" charset="-122"/>
              </a:rPr>
              <a:t>list</a:t>
            </a:r>
            <a:r>
              <a:rPr lang="zh-CN" altLang="en-US" sz="2400" dirty="0">
                <a:latin typeface="Microsoft YaHei UI" panose="020B0503020204020204" pitchFamily="34" charset="-122"/>
                <a:ea typeface="Microsoft YaHei UI" panose="020B0503020204020204" pitchFamily="34" charset="-122"/>
              </a:rPr>
              <a:t>，比如</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 s = ['python', 'java', ['asp', 'php'], 'scheme’]	</a:t>
            </a:r>
          </a:p>
          <a:p>
            <a:pPr>
              <a:lnSpc>
                <a:spcPct val="150000"/>
              </a:lnSpc>
            </a:pPr>
            <a:r>
              <a:rPr lang="en-US" altLang="zh-CN" sz="2400" dirty="0">
                <a:latin typeface="Microsoft YaHei UI" panose="020B0503020204020204" pitchFamily="34" charset="-122"/>
                <a:ea typeface="Microsoft YaHei UI" panose="020B0503020204020204" pitchFamily="34" charset="-122"/>
              </a:rPr>
              <a:t>	10.</a:t>
            </a:r>
            <a:r>
              <a:rPr lang="zh-CN" altLang="en-US" sz="2400" dirty="0">
                <a:latin typeface="Microsoft YaHei UI" panose="020B0503020204020204" pitchFamily="34" charset="-122"/>
                <a:ea typeface="Microsoft YaHei UI" panose="020B0503020204020204" pitchFamily="34" charset="-122"/>
              </a:rPr>
              <a:t> 最大值</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max()</a:t>
            </a:r>
            <a:r>
              <a:rPr lang="zh-CN" altLang="en-US" sz="2400" dirty="0">
                <a:latin typeface="Microsoft YaHei UI" panose="020B0503020204020204" pitchFamily="34" charset="-122"/>
                <a:ea typeface="Microsoft YaHei UI" panose="020B0503020204020204" pitchFamily="34" charset="-122"/>
              </a:rPr>
              <a:t>；最小值</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min()</a:t>
            </a:r>
            <a:r>
              <a:rPr lang="zh-CN" altLang="en-US" sz="2400" dirty="0">
                <a:latin typeface="Microsoft YaHei UI" panose="020B0503020204020204" pitchFamily="34" charset="-122"/>
                <a:ea typeface="Microsoft YaHei UI" panose="020B0503020204020204" pitchFamily="34" charset="-122"/>
              </a:rPr>
              <a:t>；求和</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sum()</a:t>
            </a:r>
            <a:r>
              <a:rPr lang="zh-CN" altLang="en-US" sz="2400" dirty="0">
                <a:latin typeface="Microsoft YaHei UI" panose="020B0503020204020204" pitchFamily="34" charset="-122"/>
                <a:ea typeface="Microsoft YaHei UI" panose="020B0503020204020204" pitchFamily="34" charset="-122"/>
              </a:rPr>
              <a:t>；排序，</a:t>
            </a:r>
            <a:r>
              <a:rPr lang="en-US" altLang="zh-CN" sz="2400" dirty="0" err="1">
                <a:latin typeface="Microsoft YaHei UI" panose="020B0503020204020204" pitchFamily="34" charset="-122"/>
                <a:ea typeface="Microsoft YaHei UI" panose="020B0503020204020204" pitchFamily="34" charset="-122"/>
              </a:rPr>
              <a:t>x.sort</a:t>
            </a:r>
            <a:r>
              <a:rPr lang="en-US" altLang="zh-CN" sz="2400" dirty="0">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3939352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2</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元组</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71</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54268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元组（</a:t>
            </a:r>
            <a:r>
              <a:rPr lang="en-US" altLang="zh-CN" sz="2800" dirty="0">
                <a:solidFill>
                  <a:srgbClr val="36BE52"/>
                </a:solidFill>
                <a:latin typeface="Microsoft YaHei UI" panose="020B0503020204020204" pitchFamily="34" charset="-122"/>
                <a:ea typeface="Microsoft YaHei UI" panose="020B0503020204020204" pitchFamily="34" charset="-122"/>
              </a:rPr>
              <a:t>Tuple</a:t>
            </a:r>
            <a:r>
              <a:rPr lang="zh-CN" altLang="en-US" sz="2800" dirty="0">
                <a:solidFill>
                  <a:srgbClr val="36BE52"/>
                </a:solidFill>
                <a:latin typeface="Microsoft YaHei UI" panose="020B0503020204020204" pitchFamily="34" charset="-122"/>
                <a:ea typeface="Microsoft YaHei UI" panose="020B0503020204020204" pitchFamily="34" charset="-122"/>
              </a:rPr>
              <a:t>）</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15" name="Text Box 7">
            <a:extLst>
              <a:ext uri="{FF2B5EF4-FFF2-40B4-BE49-F238E27FC236}">
                <a16:creationId xmlns:a16="http://schemas.microsoft.com/office/drawing/2014/main" id="{EDCE40D6-E08D-4A4D-B607-0961A6288A61}"/>
              </a:ext>
            </a:extLst>
          </p:cNvPr>
          <p:cNvSpPr txBox="1">
            <a:spLocks noChangeArrowheads="1"/>
          </p:cNvSpPr>
          <p:nvPr/>
        </p:nvSpPr>
        <p:spPr bwMode="auto">
          <a:xfrm>
            <a:off x="532997" y="1498696"/>
            <a:ext cx="11150017" cy="501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DejaVu Sans"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nSpc>
                <a:spcPct val="150000"/>
              </a:lnSpc>
            </a:pPr>
            <a:r>
              <a:rPr lang="zh-CN" altLang="en-US" sz="2400" dirty="0">
                <a:latin typeface="Microsoft YaHei UI" panose="020B0503020204020204" pitchFamily="34" charset="-122"/>
                <a:ea typeface="Microsoft YaHei UI" panose="020B0503020204020204" pitchFamily="34" charset="-122"/>
              </a:rPr>
              <a:t>定义：</a:t>
            </a:r>
            <a:r>
              <a:rPr lang="en-US" altLang="zh-CN" sz="2400" dirty="0">
                <a:latin typeface="Microsoft YaHei UI" panose="020B0503020204020204" pitchFamily="34" charset="-122"/>
                <a:ea typeface="Microsoft YaHei UI" panose="020B0503020204020204" pitchFamily="34" charset="-122"/>
              </a:rPr>
              <a:t>tuple</a:t>
            </a:r>
            <a:r>
              <a:rPr lang="zh-CN" altLang="en-US" sz="2400" dirty="0">
                <a:latin typeface="Microsoft YaHei UI" panose="020B0503020204020204" pitchFamily="34" charset="-122"/>
                <a:ea typeface="Microsoft YaHei UI" panose="020B0503020204020204" pitchFamily="34" charset="-122"/>
              </a:rPr>
              <a:t>和</a:t>
            </a:r>
            <a:r>
              <a:rPr lang="en-US" altLang="zh-CN" sz="2400" dirty="0">
                <a:latin typeface="Microsoft YaHei UI" panose="020B0503020204020204" pitchFamily="34" charset="-122"/>
                <a:ea typeface="Microsoft YaHei UI" panose="020B0503020204020204" pitchFamily="34" charset="-122"/>
              </a:rPr>
              <a:t>list</a:t>
            </a:r>
            <a:r>
              <a:rPr lang="zh-CN" altLang="en-US" sz="2400" dirty="0">
                <a:latin typeface="Microsoft YaHei UI" panose="020B0503020204020204" pitchFamily="34" charset="-122"/>
                <a:ea typeface="Microsoft YaHei UI" panose="020B0503020204020204" pitchFamily="34" charset="-122"/>
              </a:rPr>
              <a:t>非常类似，但是</a:t>
            </a:r>
            <a:r>
              <a:rPr lang="en-US" altLang="zh-CN" sz="2400" dirty="0">
                <a:latin typeface="Microsoft YaHei UI" panose="020B0503020204020204" pitchFamily="34" charset="-122"/>
                <a:ea typeface="Microsoft YaHei UI" panose="020B0503020204020204" pitchFamily="34" charset="-122"/>
              </a:rPr>
              <a:t>tuple</a:t>
            </a:r>
            <a:r>
              <a:rPr lang="zh-CN" altLang="en-US" sz="2400" dirty="0">
                <a:latin typeface="Microsoft YaHei UI" panose="020B0503020204020204" pitchFamily="34" charset="-122"/>
                <a:ea typeface="Microsoft YaHei UI" panose="020B0503020204020204" pitchFamily="34" charset="-122"/>
              </a:rPr>
              <a:t>一旦初始化就不能修改。</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&gt;&gt;&gt;classmates =  ('Michael', 'Bob', 'Tracy’)</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zh-CN" altLang="en-US" sz="2400" dirty="0">
                <a:latin typeface="Microsoft YaHei UI" panose="020B0503020204020204" pitchFamily="34" charset="-122"/>
                <a:ea typeface="Microsoft YaHei UI" panose="020B0503020204020204" pitchFamily="34" charset="-122"/>
              </a:rPr>
              <a:t>要点：</a:t>
            </a:r>
            <a:r>
              <a:rPr lang="en-US" altLang="zh-CN" sz="2400" dirty="0">
                <a:latin typeface="Microsoft YaHei UI" panose="020B0503020204020204" pitchFamily="34" charset="-122"/>
                <a:ea typeface="Microsoft YaHei UI" panose="020B0503020204020204" pitchFamily="34" charset="-122"/>
              </a:rPr>
              <a:t>1. </a:t>
            </a:r>
            <a:r>
              <a:rPr lang="zh-CN" altLang="en-US" sz="2400" dirty="0">
                <a:latin typeface="Microsoft YaHei UI" panose="020B0503020204020204" pitchFamily="34" charset="-122"/>
                <a:ea typeface="Microsoft YaHei UI" panose="020B0503020204020204" pitchFamily="34" charset="-122"/>
              </a:rPr>
              <a:t>它没有</a:t>
            </a:r>
            <a:r>
              <a:rPr lang="en-US" altLang="zh-CN" sz="2400" dirty="0">
                <a:latin typeface="Microsoft YaHei UI" panose="020B0503020204020204" pitchFamily="34" charset="-122"/>
                <a:ea typeface="Microsoft YaHei UI" panose="020B0503020204020204" pitchFamily="34" charset="-122"/>
              </a:rPr>
              <a:t>append()</a:t>
            </a: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insert()</a:t>
            </a:r>
            <a:r>
              <a:rPr lang="zh-CN" altLang="en-US" sz="2400" dirty="0">
                <a:latin typeface="Microsoft YaHei UI" panose="020B0503020204020204" pitchFamily="34" charset="-122"/>
                <a:ea typeface="Microsoft YaHei UI" panose="020B0503020204020204" pitchFamily="34" charset="-122"/>
              </a:rPr>
              <a:t>这样的方法。</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2. </a:t>
            </a:r>
            <a:r>
              <a:rPr lang="zh-CN" altLang="en-US" sz="2400" dirty="0">
                <a:latin typeface="Microsoft YaHei UI" panose="020B0503020204020204" pitchFamily="34" charset="-122"/>
                <a:ea typeface="Microsoft YaHei UI" panose="020B0503020204020204" pitchFamily="34" charset="-122"/>
              </a:rPr>
              <a:t>可以使用</a:t>
            </a:r>
            <a:r>
              <a:rPr lang="en-US" altLang="zh-CN" sz="2400" dirty="0">
                <a:latin typeface="Microsoft YaHei UI" panose="020B0503020204020204" pitchFamily="34" charset="-122"/>
                <a:ea typeface="Microsoft YaHei UI" panose="020B0503020204020204" pitchFamily="34" charset="-122"/>
              </a:rPr>
              <a:t>classmates[0]</a:t>
            </a: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classmates[-1]</a:t>
            </a:r>
            <a:r>
              <a:rPr lang="zh-CN" altLang="en-US" sz="2400" dirty="0">
                <a:latin typeface="Microsoft YaHei UI" panose="020B0503020204020204" pitchFamily="34" charset="-122"/>
                <a:ea typeface="Microsoft YaHei UI" panose="020B0503020204020204" pitchFamily="34" charset="-122"/>
              </a:rPr>
              <a:t>，但不能赋值成另外的元素。</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a:t>
            </a:r>
          </a:p>
          <a:p>
            <a:pPr>
              <a:lnSpc>
                <a:spcPct val="150000"/>
              </a:lnSpc>
            </a:pPr>
            <a:r>
              <a:rPr lang="en-US" altLang="zh-CN" sz="2400" dirty="0">
                <a:latin typeface="Microsoft YaHei UI" panose="020B0503020204020204" pitchFamily="34" charset="-122"/>
                <a:ea typeface="Microsoft YaHei UI" panose="020B0503020204020204" pitchFamily="34" charset="-122"/>
              </a:rPr>
              <a:t>	3. </a:t>
            </a:r>
            <a:r>
              <a:rPr lang="zh-CN" altLang="en-US" sz="2400" dirty="0">
                <a:latin typeface="Microsoft YaHei UI" panose="020B0503020204020204" pitchFamily="34" charset="-122"/>
                <a:ea typeface="Microsoft YaHei UI" panose="020B0503020204020204" pitchFamily="34" charset="-122"/>
              </a:rPr>
              <a:t>不可变的</a:t>
            </a:r>
            <a:r>
              <a:rPr lang="en-US" altLang="zh-CN" sz="2400" dirty="0">
                <a:latin typeface="Microsoft YaHei UI" panose="020B0503020204020204" pitchFamily="34" charset="-122"/>
                <a:ea typeface="Microsoft YaHei UI" panose="020B0503020204020204" pitchFamily="34" charset="-122"/>
              </a:rPr>
              <a:t>tuple</a:t>
            </a:r>
            <a:r>
              <a:rPr lang="zh-CN" altLang="en-US" sz="2400" dirty="0">
                <a:latin typeface="Microsoft YaHei UI" panose="020B0503020204020204" pitchFamily="34" charset="-122"/>
                <a:ea typeface="Microsoft YaHei UI" panose="020B0503020204020204" pitchFamily="34" charset="-122"/>
              </a:rPr>
              <a:t>有什么意义？</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 </a:t>
            </a:r>
            <a:r>
              <a:rPr lang="zh-CN" altLang="en-US" sz="2400" dirty="0">
                <a:latin typeface="Microsoft YaHei UI" panose="020B0503020204020204" pitchFamily="34" charset="-122"/>
                <a:ea typeface="Microsoft YaHei UI" panose="020B0503020204020204" pitchFamily="34" charset="-122"/>
              </a:rPr>
              <a:t>因为</a:t>
            </a:r>
            <a:r>
              <a:rPr lang="en-US" altLang="zh-CN" sz="2400" dirty="0">
                <a:latin typeface="Microsoft YaHei UI" panose="020B0503020204020204" pitchFamily="34" charset="-122"/>
                <a:ea typeface="Microsoft YaHei UI" panose="020B0503020204020204" pitchFamily="34" charset="-122"/>
              </a:rPr>
              <a:t>tuple</a:t>
            </a:r>
            <a:r>
              <a:rPr lang="zh-CN" altLang="en-US" sz="2400" dirty="0">
                <a:latin typeface="Microsoft YaHei UI" panose="020B0503020204020204" pitchFamily="34" charset="-122"/>
                <a:ea typeface="Microsoft YaHei UI" panose="020B0503020204020204" pitchFamily="34" charset="-122"/>
              </a:rPr>
              <a:t>不可变，所以代码更安全。</a:t>
            </a:r>
            <a:r>
              <a:rPr lang="en-US" altLang="zh-CN" sz="2400" dirty="0">
                <a:latin typeface="Microsoft YaHei UI" panose="020B0503020204020204" pitchFamily="34" charset="-122"/>
                <a:ea typeface="Microsoft YaHei UI" panose="020B0503020204020204" pitchFamily="34" charset="-122"/>
              </a:rPr>
              <a:t>		</a:t>
            </a:r>
            <a:endParaRPr lang="zh-CN" altLang="en-US"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12658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2</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元组</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72</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54268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元组（</a:t>
            </a:r>
            <a:r>
              <a:rPr lang="en-US" altLang="zh-CN" sz="2800" dirty="0">
                <a:solidFill>
                  <a:srgbClr val="36BE52"/>
                </a:solidFill>
                <a:latin typeface="Microsoft YaHei UI" panose="020B0503020204020204" pitchFamily="34" charset="-122"/>
                <a:ea typeface="Microsoft YaHei UI" panose="020B0503020204020204" pitchFamily="34" charset="-122"/>
              </a:rPr>
              <a:t>Tuple</a:t>
            </a:r>
            <a:r>
              <a:rPr lang="zh-CN" altLang="en-US" sz="2800" dirty="0">
                <a:solidFill>
                  <a:srgbClr val="36BE52"/>
                </a:solidFill>
                <a:latin typeface="Microsoft YaHei UI" panose="020B0503020204020204" pitchFamily="34" charset="-122"/>
                <a:ea typeface="Microsoft YaHei UI" panose="020B0503020204020204" pitchFamily="34" charset="-122"/>
              </a:rPr>
              <a:t>）</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4A8EFD6-F0CE-4631-A020-DD9128BE145A}"/>
              </a:ext>
            </a:extLst>
          </p:cNvPr>
          <p:cNvSpPr/>
          <p:nvPr/>
        </p:nvSpPr>
        <p:spPr>
          <a:xfrm>
            <a:off x="532996" y="1677555"/>
            <a:ext cx="10820804" cy="3905813"/>
          </a:xfrm>
          <a:prstGeom prst="rect">
            <a:avLst/>
          </a:prstGeom>
        </p:spPr>
        <p:txBody>
          <a:bodyPr wrap="square">
            <a:spAutoFit/>
          </a:bodyPr>
          <a:lstStyle/>
          <a:p>
            <a:pPr>
              <a:lnSpc>
                <a:spcPct val="150000"/>
              </a:lnSpc>
            </a:pPr>
            <a:r>
              <a:rPr lang="zh-CN" altLang="en-US" sz="2400" dirty="0">
                <a:latin typeface="Microsoft YaHei UI" panose="020B0503020204020204" pitchFamily="34" charset="-122"/>
                <a:ea typeface="Microsoft YaHei UI" panose="020B0503020204020204" pitchFamily="34" charset="-122"/>
              </a:rPr>
              <a:t>要点：</a:t>
            </a:r>
            <a:r>
              <a:rPr lang="en-US" altLang="zh-CN" sz="2400" dirty="0">
                <a:latin typeface="Microsoft YaHei UI" panose="020B0503020204020204" pitchFamily="34" charset="-122"/>
                <a:ea typeface="Microsoft YaHei UI" panose="020B0503020204020204" pitchFamily="34" charset="-122"/>
              </a:rPr>
              <a:t>4. </a:t>
            </a:r>
            <a:r>
              <a:rPr lang="zh-CN" altLang="en-US" sz="2400" dirty="0">
                <a:latin typeface="Microsoft YaHei UI" panose="020B0503020204020204" pitchFamily="34" charset="-122"/>
                <a:ea typeface="Microsoft YaHei UI" panose="020B0503020204020204" pitchFamily="34" charset="-122"/>
              </a:rPr>
              <a:t>如果要定义一个空的</a:t>
            </a:r>
            <a:r>
              <a:rPr lang="en-US" altLang="zh-CN" sz="2400" dirty="0">
                <a:latin typeface="Microsoft YaHei UI" panose="020B0503020204020204" pitchFamily="34" charset="-122"/>
                <a:ea typeface="Microsoft YaHei UI" panose="020B0503020204020204" pitchFamily="34" charset="-122"/>
              </a:rPr>
              <a:t>tuple</a:t>
            </a:r>
            <a:r>
              <a:rPr lang="zh-CN" altLang="en-US" sz="2400" dirty="0">
                <a:latin typeface="Microsoft YaHei UI" panose="020B0503020204020204" pitchFamily="34" charset="-122"/>
                <a:ea typeface="Microsoft YaHei UI" panose="020B0503020204020204" pitchFamily="34" charset="-122"/>
              </a:rPr>
              <a:t>，可以写成</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	</a:t>
            </a:r>
          </a:p>
          <a:p>
            <a:pPr>
              <a:lnSpc>
                <a:spcPct val="150000"/>
              </a:lnSpc>
            </a:pPr>
            <a:r>
              <a:rPr lang="en-US" altLang="zh-CN" sz="2400" dirty="0">
                <a:latin typeface="Microsoft YaHei UI" panose="020B0503020204020204" pitchFamily="34" charset="-122"/>
                <a:ea typeface="Microsoft YaHei UI" panose="020B0503020204020204" pitchFamily="34" charset="-122"/>
              </a:rPr>
              <a:t>	&gt;&gt;&gt; classmates=()</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5. </a:t>
            </a:r>
            <a:r>
              <a:rPr lang="zh-CN" altLang="en-US" sz="2400" dirty="0">
                <a:latin typeface="Microsoft YaHei UI" panose="020B0503020204020204" pitchFamily="34" charset="-122"/>
                <a:ea typeface="Microsoft YaHei UI" panose="020B0503020204020204" pitchFamily="34" charset="-122"/>
              </a:rPr>
              <a:t>要定义一个只有</a:t>
            </a:r>
            <a:r>
              <a:rPr lang="en-US" altLang="zh-CN" sz="2400" dirty="0">
                <a:latin typeface="Microsoft YaHei UI" panose="020B0503020204020204" pitchFamily="34" charset="-122"/>
                <a:ea typeface="Microsoft YaHei UI" panose="020B0503020204020204" pitchFamily="34" charset="-122"/>
              </a:rPr>
              <a:t>1</a:t>
            </a:r>
            <a:r>
              <a:rPr lang="zh-CN" altLang="en-US" sz="2400" dirty="0">
                <a:latin typeface="Microsoft YaHei UI" panose="020B0503020204020204" pitchFamily="34" charset="-122"/>
                <a:ea typeface="Microsoft YaHei UI" panose="020B0503020204020204" pitchFamily="34" charset="-122"/>
              </a:rPr>
              <a:t>个元素的</a:t>
            </a:r>
            <a:r>
              <a:rPr lang="en-US" altLang="zh-CN" sz="2400" dirty="0">
                <a:latin typeface="Microsoft YaHei UI" panose="020B0503020204020204" pitchFamily="34" charset="-122"/>
                <a:ea typeface="Microsoft YaHei UI" panose="020B0503020204020204" pitchFamily="34" charset="-122"/>
              </a:rPr>
              <a:t>tuple, </a:t>
            </a:r>
            <a:r>
              <a:rPr lang="zh-CN" altLang="en-US" sz="2400" dirty="0">
                <a:latin typeface="Microsoft YaHei UI" panose="020B0503020204020204" pitchFamily="34" charset="-122"/>
                <a:ea typeface="Microsoft YaHei UI" panose="020B0503020204020204" pitchFamily="34" charset="-122"/>
              </a:rPr>
              <a:t>应该写成</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&gt;&gt;&gt; x = (1,)	</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32938535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2</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元组</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73</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54268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元组（</a:t>
            </a:r>
            <a:r>
              <a:rPr lang="en-US" altLang="zh-CN" sz="2800" dirty="0">
                <a:solidFill>
                  <a:srgbClr val="36BE52"/>
                </a:solidFill>
                <a:latin typeface="Microsoft YaHei UI" panose="020B0503020204020204" pitchFamily="34" charset="-122"/>
                <a:ea typeface="Microsoft YaHei UI" panose="020B0503020204020204" pitchFamily="34" charset="-122"/>
              </a:rPr>
              <a:t>Tuple</a:t>
            </a:r>
            <a:r>
              <a:rPr lang="zh-CN" altLang="en-US" sz="2800" dirty="0">
                <a:solidFill>
                  <a:srgbClr val="36BE52"/>
                </a:solidFill>
                <a:latin typeface="Microsoft YaHei UI" panose="020B0503020204020204" pitchFamily="34" charset="-122"/>
                <a:ea typeface="Microsoft YaHei UI" panose="020B0503020204020204" pitchFamily="34" charset="-122"/>
              </a:rPr>
              <a:t>）</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4A8EFD6-F0CE-4631-A020-DD9128BE145A}"/>
              </a:ext>
            </a:extLst>
          </p:cNvPr>
          <p:cNvSpPr/>
          <p:nvPr/>
        </p:nvSpPr>
        <p:spPr>
          <a:xfrm>
            <a:off x="532996" y="1677555"/>
            <a:ext cx="10820804" cy="3905813"/>
          </a:xfrm>
          <a:prstGeom prst="rect">
            <a:avLst/>
          </a:prstGeom>
        </p:spPr>
        <p:txBody>
          <a:bodyPr wrap="square">
            <a:spAutoFit/>
          </a:bodyPr>
          <a:lstStyle/>
          <a:p>
            <a:pPr>
              <a:lnSpc>
                <a:spcPct val="150000"/>
              </a:lnSpc>
            </a:pPr>
            <a:r>
              <a:rPr lang="zh-CN" altLang="en-US" sz="2400" dirty="0">
                <a:latin typeface="Microsoft YaHei UI" panose="020B0503020204020204" pitchFamily="34" charset="-122"/>
                <a:ea typeface="Microsoft YaHei UI" panose="020B0503020204020204" pitchFamily="34" charset="-122"/>
              </a:rPr>
              <a:t>要点：</a:t>
            </a:r>
            <a:r>
              <a:rPr lang="en-US" altLang="zh-CN" sz="2400" dirty="0">
                <a:latin typeface="Microsoft YaHei UI" panose="020B0503020204020204" pitchFamily="34" charset="-122"/>
                <a:ea typeface="Microsoft YaHei UI" panose="020B0503020204020204" pitchFamily="34" charset="-122"/>
              </a:rPr>
              <a:t>6. </a:t>
            </a:r>
            <a:r>
              <a:rPr lang="zh-CN" altLang="en-US" sz="2400" dirty="0">
                <a:latin typeface="Microsoft YaHei UI" panose="020B0503020204020204" pitchFamily="34" charset="-122"/>
                <a:ea typeface="Microsoft YaHei UI" panose="020B0503020204020204" pitchFamily="34" charset="-122"/>
              </a:rPr>
              <a:t>“可变的”</a:t>
            </a:r>
            <a:r>
              <a:rPr lang="en-US" altLang="zh-CN" sz="2400" dirty="0">
                <a:latin typeface="Microsoft YaHei UI" panose="020B0503020204020204" pitchFamily="34" charset="-122"/>
                <a:ea typeface="Microsoft YaHei UI" panose="020B0503020204020204" pitchFamily="34" charset="-122"/>
              </a:rPr>
              <a:t>tuple</a:t>
            </a:r>
            <a:r>
              <a:rPr lang="zh-CN" altLang="en-US" sz="2400" dirty="0">
                <a:latin typeface="Microsoft YaHei UI" panose="020B0503020204020204" pitchFamily="34" charset="-122"/>
                <a:ea typeface="Microsoft YaHei UI" panose="020B0503020204020204" pitchFamily="34" charset="-122"/>
              </a:rPr>
              <a:t>：</a:t>
            </a:r>
            <a:r>
              <a:rPr lang="en-US" altLang="zh-CN" sz="2400" dirty="0">
                <a:latin typeface="Microsoft YaHei UI" panose="020B0503020204020204" pitchFamily="34" charset="-122"/>
                <a:ea typeface="Microsoft YaHei UI" panose="020B0503020204020204" pitchFamily="34" charset="-122"/>
              </a:rPr>
              <a:t>	</a:t>
            </a:r>
          </a:p>
          <a:p>
            <a:pPr>
              <a:lnSpc>
                <a:spcPct val="150000"/>
              </a:lnSpc>
            </a:pPr>
            <a:r>
              <a:rPr lang="en-US" altLang="zh-CN" sz="2400" dirty="0">
                <a:latin typeface="Microsoft YaHei UI" panose="020B0503020204020204" pitchFamily="34" charset="-122"/>
                <a:ea typeface="Microsoft YaHei UI" panose="020B0503020204020204" pitchFamily="34" charset="-122"/>
              </a:rPr>
              <a:t>	&gt;&gt;&gt; t = ('a', 'b', ['A', 'B’])</a:t>
            </a:r>
          </a:p>
          <a:p>
            <a:pPr>
              <a:lnSpc>
                <a:spcPct val="150000"/>
              </a:lnSpc>
            </a:pPr>
            <a:r>
              <a:rPr lang="en-US" altLang="zh-CN" sz="2400" dirty="0">
                <a:latin typeface="Microsoft YaHei UI" panose="020B0503020204020204" pitchFamily="34" charset="-122"/>
                <a:ea typeface="Microsoft YaHei UI" panose="020B0503020204020204" pitchFamily="34" charset="-122"/>
              </a:rPr>
              <a:t>	&gt;&gt;&gt; t[2][0] = 'X’</a:t>
            </a:r>
          </a:p>
          <a:p>
            <a:pPr>
              <a:lnSpc>
                <a:spcPct val="150000"/>
              </a:lnSpc>
            </a:pPr>
            <a:r>
              <a:rPr lang="en-US" altLang="zh-CN" sz="2400" dirty="0">
                <a:latin typeface="Microsoft YaHei UI" panose="020B0503020204020204" pitchFamily="34" charset="-122"/>
                <a:ea typeface="Microsoft YaHei UI" panose="020B0503020204020204" pitchFamily="34" charset="-122"/>
              </a:rPr>
              <a:t>	&gt;&gt;&gt; t[2][1] = 'Y’</a:t>
            </a:r>
          </a:p>
          <a:p>
            <a:pPr>
              <a:lnSpc>
                <a:spcPct val="150000"/>
              </a:lnSpc>
            </a:pPr>
            <a:r>
              <a:rPr lang="en-US" altLang="zh-CN" sz="2400" dirty="0">
                <a:latin typeface="Microsoft YaHei UI" panose="020B0503020204020204" pitchFamily="34" charset="-122"/>
                <a:ea typeface="Microsoft YaHei UI" panose="020B0503020204020204" pitchFamily="34" charset="-122"/>
              </a:rPr>
              <a:t>	&gt;&gt;&gt; t</a:t>
            </a: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a:t>
            </a:r>
          </a:p>
        </p:txBody>
      </p:sp>
      <p:pic>
        <p:nvPicPr>
          <p:cNvPr id="6" name="图片 5">
            <a:extLst>
              <a:ext uri="{FF2B5EF4-FFF2-40B4-BE49-F238E27FC236}">
                <a16:creationId xmlns:a16="http://schemas.microsoft.com/office/drawing/2014/main" id="{21EF85A3-BAA8-4F5A-B87D-300CDF59519A}"/>
              </a:ext>
            </a:extLst>
          </p:cNvPr>
          <p:cNvPicPr>
            <a:picLocks noChangeAspect="1"/>
          </p:cNvPicPr>
          <p:nvPr/>
        </p:nvPicPr>
        <p:blipFill>
          <a:blip r:embed="rId4"/>
          <a:stretch>
            <a:fillRect/>
          </a:stretch>
        </p:blipFill>
        <p:spPr>
          <a:xfrm>
            <a:off x="7263708" y="765591"/>
            <a:ext cx="3705225" cy="2705100"/>
          </a:xfrm>
          <a:prstGeom prst="rect">
            <a:avLst/>
          </a:prstGeom>
        </p:spPr>
      </p:pic>
      <p:pic>
        <p:nvPicPr>
          <p:cNvPr id="7" name="图片 6">
            <a:extLst>
              <a:ext uri="{FF2B5EF4-FFF2-40B4-BE49-F238E27FC236}">
                <a16:creationId xmlns:a16="http://schemas.microsoft.com/office/drawing/2014/main" id="{EE84CF2A-D991-4305-B2FE-871FB0676BC9}"/>
              </a:ext>
            </a:extLst>
          </p:cNvPr>
          <p:cNvPicPr>
            <a:picLocks noChangeAspect="1"/>
          </p:cNvPicPr>
          <p:nvPr/>
        </p:nvPicPr>
        <p:blipFill>
          <a:blip r:embed="rId5"/>
          <a:stretch>
            <a:fillRect/>
          </a:stretch>
        </p:blipFill>
        <p:spPr>
          <a:xfrm>
            <a:off x="7120832" y="3630461"/>
            <a:ext cx="3990975" cy="2667000"/>
          </a:xfrm>
          <a:prstGeom prst="rect">
            <a:avLst/>
          </a:prstGeom>
        </p:spPr>
      </p:pic>
    </p:spTree>
    <p:extLst>
      <p:ext uri="{BB962C8B-B14F-4D97-AF65-F5344CB8AC3E}">
        <p14:creationId xmlns:p14="http://schemas.microsoft.com/office/powerpoint/2010/main" val="31483283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2</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元组</a:t>
            </a:r>
          </a:p>
        </p:txBody>
      </p:sp>
      <p:grpSp>
        <p:nvGrpSpPr>
          <p:cNvPr id="3" name="组合 2"/>
          <p:cNvGrpSpPr/>
          <p:nvPr/>
        </p:nvGrpSpPr>
        <p:grpSpPr>
          <a:xfrm>
            <a:off x="2795155" y="217491"/>
            <a:ext cx="98857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74</a:t>
            </a:fld>
            <a:endParaRPr lang="zh-CN" altLang="en-US"/>
          </a:p>
        </p:txBody>
      </p:sp>
      <p:sp>
        <p:nvSpPr>
          <p:cNvPr id="5" name="TextBox 4">
            <a:extLst>
              <a:ext uri="{FF2B5EF4-FFF2-40B4-BE49-F238E27FC236}">
                <a16:creationId xmlns:a16="http://schemas.microsoft.com/office/drawing/2014/main" id="{B733A2F3-FCA5-0545-81F3-2E5F0279A0FF}"/>
              </a:ext>
            </a:extLst>
          </p:cNvPr>
          <p:cNvSpPr txBox="1"/>
          <p:nvPr/>
        </p:nvSpPr>
        <p:spPr>
          <a:xfrm>
            <a:off x="532997" y="975476"/>
            <a:ext cx="2542684" cy="523220"/>
          </a:xfrm>
          <a:prstGeom prst="rect">
            <a:avLst/>
          </a:prstGeom>
          <a:noFill/>
        </p:spPr>
        <p:txBody>
          <a:bodyPr wrap="none" rtlCol="0">
            <a:spAutoFit/>
          </a:bodyPr>
          <a:lstStyle/>
          <a:p>
            <a:r>
              <a:rPr lang="zh-CN" altLang="en-US" sz="2800" dirty="0">
                <a:solidFill>
                  <a:srgbClr val="36BE52"/>
                </a:solidFill>
                <a:latin typeface="Microsoft YaHei UI" panose="020B0503020204020204" pitchFamily="34" charset="-122"/>
                <a:ea typeface="Microsoft YaHei UI" panose="020B0503020204020204" pitchFamily="34" charset="-122"/>
              </a:rPr>
              <a:t>元组（</a:t>
            </a:r>
            <a:r>
              <a:rPr lang="en-US" altLang="zh-CN" sz="2800" dirty="0">
                <a:solidFill>
                  <a:srgbClr val="36BE52"/>
                </a:solidFill>
                <a:latin typeface="Microsoft YaHei UI" panose="020B0503020204020204" pitchFamily="34" charset="-122"/>
                <a:ea typeface="Microsoft YaHei UI" panose="020B0503020204020204" pitchFamily="34" charset="-122"/>
              </a:rPr>
              <a:t>Tuple</a:t>
            </a:r>
            <a:r>
              <a:rPr lang="zh-CN" altLang="en-US" sz="2800" dirty="0">
                <a:solidFill>
                  <a:srgbClr val="36BE52"/>
                </a:solidFill>
                <a:latin typeface="Microsoft YaHei UI" panose="020B0503020204020204" pitchFamily="34" charset="-122"/>
                <a:ea typeface="Microsoft YaHei UI" panose="020B0503020204020204" pitchFamily="34" charset="-122"/>
              </a:rPr>
              <a:t>）</a:t>
            </a:r>
            <a:endParaRPr lang="zh-CN" altLang="en-CN" sz="2800" dirty="0">
              <a:solidFill>
                <a:schemeClr val="bg1"/>
              </a:solidFill>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44A8EFD6-F0CE-4631-A020-DD9128BE145A}"/>
              </a:ext>
            </a:extLst>
          </p:cNvPr>
          <p:cNvSpPr/>
          <p:nvPr/>
        </p:nvSpPr>
        <p:spPr>
          <a:xfrm>
            <a:off x="532996" y="1677555"/>
            <a:ext cx="10820804" cy="2797817"/>
          </a:xfrm>
          <a:prstGeom prst="rect">
            <a:avLst/>
          </a:prstGeom>
        </p:spPr>
        <p:txBody>
          <a:bodyPr wrap="square">
            <a:spAutoFit/>
          </a:bodyPr>
          <a:lstStyle/>
          <a:p>
            <a:pPr>
              <a:lnSpc>
                <a:spcPct val="150000"/>
              </a:lnSpc>
            </a:pPr>
            <a:r>
              <a:rPr lang="zh-CN" altLang="en-CN" sz="2400" dirty="0">
                <a:latin typeface="Microsoft YaHei UI" panose="020B0503020204020204" pitchFamily="34" charset="-122"/>
                <a:ea typeface="Microsoft YaHei UI" panose="020B0503020204020204" pitchFamily="34" charset="-122"/>
              </a:rPr>
              <a:t>与</a:t>
            </a:r>
            <a:r>
              <a:rPr lang="zh-CN" altLang="en-US" sz="2400" dirty="0">
                <a:latin typeface="Microsoft YaHei UI" panose="020B0503020204020204" pitchFamily="34" charset="-122"/>
                <a:ea typeface="Microsoft YaHei UI" panose="020B0503020204020204" pitchFamily="34" charset="-122"/>
              </a:rPr>
              <a:t>列表 </a:t>
            </a:r>
            <a:r>
              <a:rPr lang="en-US" altLang="zh-CN" sz="2400" dirty="0">
                <a:latin typeface="Microsoft YaHei UI" panose="020B0503020204020204" pitchFamily="34" charset="-122"/>
                <a:ea typeface="Microsoft YaHei UI" panose="020B0503020204020204" pitchFamily="34" charset="-122"/>
              </a:rPr>
              <a:t>List</a:t>
            </a:r>
            <a:r>
              <a:rPr lang="zh-CN" altLang="en-US" sz="2400" dirty="0">
                <a:latin typeface="Microsoft YaHei UI" panose="020B0503020204020204" pitchFamily="34" charset="-122"/>
                <a:ea typeface="Microsoft YaHei UI" panose="020B0503020204020204" pitchFamily="34" charset="-122"/>
              </a:rPr>
              <a:t> 的对比</a:t>
            </a:r>
            <a:endParaRPr lang="en-US" altLang="zh-CN" sz="2400" dirty="0">
              <a:latin typeface="Microsoft YaHei UI" panose="020B0503020204020204" pitchFamily="34" charset="-122"/>
              <a:ea typeface="Microsoft YaHei UI" panose="020B0503020204020204" pitchFamily="34" charset="-122"/>
            </a:endParaRPr>
          </a:p>
          <a:p>
            <a:pPr>
              <a:lnSpc>
                <a:spcPct val="150000"/>
              </a:lnSpc>
            </a:pPr>
            <a:endParaRPr lang="en-US" altLang="zh-CN" sz="2400" dirty="0">
              <a:latin typeface="Microsoft YaHei UI" panose="020B0503020204020204" pitchFamily="34" charset="-122"/>
              <a:ea typeface="Microsoft YaHei UI" panose="020B0503020204020204" pitchFamily="34" charset="-122"/>
            </a:endParaRPr>
          </a:p>
          <a:p>
            <a:pPr marL="457200" indent="-4572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缺点：缺少增删操作</a:t>
            </a:r>
            <a:endParaRPr lang="en-US" altLang="zh-CN" sz="2400" dirty="0">
              <a:latin typeface="Microsoft YaHei UI" panose="020B0503020204020204" pitchFamily="34" charset="-122"/>
              <a:ea typeface="Microsoft YaHei UI" panose="020B0503020204020204" pitchFamily="34" charset="-122"/>
            </a:endParaRPr>
          </a:p>
          <a:p>
            <a:pPr marL="457200" indent="-457200">
              <a:lnSpc>
                <a:spcPct val="150000"/>
              </a:lnSpc>
              <a:buAutoNum type="arabicPeriod"/>
            </a:pPr>
            <a:endParaRPr lang="en-US" altLang="zh-CN" sz="2400" dirty="0">
              <a:latin typeface="Microsoft YaHei UI" panose="020B0503020204020204" pitchFamily="34" charset="-122"/>
              <a:ea typeface="Microsoft YaHei UI" panose="020B0503020204020204" pitchFamily="34" charset="-122"/>
            </a:endParaRPr>
          </a:p>
          <a:p>
            <a:pPr>
              <a:lnSpc>
                <a:spcPct val="150000"/>
              </a:lnSpc>
            </a:pPr>
            <a:r>
              <a:rPr lang="en-US" altLang="zh-CN" sz="2400" dirty="0">
                <a:latin typeface="Microsoft YaHei UI" panose="020B0503020204020204" pitchFamily="34" charset="-122"/>
                <a:ea typeface="Microsoft YaHei UI" panose="020B0503020204020204" pitchFamily="34" charset="-122"/>
              </a:rPr>
              <a:t>	</a:t>
            </a:r>
          </a:p>
        </p:txBody>
      </p:sp>
      <p:sp>
        <p:nvSpPr>
          <p:cNvPr id="12" name="Rectangle 11">
            <a:extLst>
              <a:ext uri="{FF2B5EF4-FFF2-40B4-BE49-F238E27FC236}">
                <a16:creationId xmlns:a16="http://schemas.microsoft.com/office/drawing/2014/main" id="{52AD5BD6-2BA5-D749-9B81-A2B599C85D83}"/>
              </a:ext>
            </a:extLst>
          </p:cNvPr>
          <p:cNvSpPr/>
          <p:nvPr/>
        </p:nvSpPr>
        <p:spPr>
          <a:xfrm>
            <a:off x="532995" y="3905940"/>
            <a:ext cx="10497861" cy="581826"/>
          </a:xfrm>
          <a:prstGeom prst="rect">
            <a:avLst/>
          </a:prstGeom>
        </p:spPr>
        <p:txBody>
          <a:bodyPr wrap="square">
            <a:spAutoFit/>
          </a:bodyPr>
          <a:lstStyle/>
          <a:p>
            <a:pPr marL="457200" indent="-457200">
              <a:lnSpc>
                <a:spcPct val="150000"/>
              </a:lnSpc>
              <a:buFont typeface="Arial" panose="020B0604020202020204" pitchFamily="34" charset="0"/>
              <a:buChar char="•"/>
            </a:pPr>
            <a:r>
              <a:rPr lang="zh-CN" altLang="en-US" sz="2400" dirty="0">
                <a:latin typeface="Microsoft YaHei UI" panose="020B0503020204020204" pitchFamily="34" charset="-122"/>
                <a:ea typeface="Microsoft YaHei UI" panose="020B0503020204020204" pitchFamily="34" charset="-122"/>
              </a:rPr>
              <a:t>优点：性能更优，多线程安全（创建时间、占用空间、安全、可哈希）</a:t>
            </a:r>
            <a:endParaRPr lang="en-US" altLang="zh-CN"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7412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9532"/>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15290" y="3635375"/>
            <a:ext cx="11337290" cy="1323439"/>
          </a:xfrm>
          <a:prstGeom prst="rect">
            <a:avLst/>
          </a:prstGeom>
          <a:noFill/>
        </p:spPr>
        <p:txBody>
          <a:bodyPr wrap="square" rtlCol="0">
            <a:spAutoFit/>
          </a:bodyPr>
          <a:lstStyle/>
          <a:p>
            <a:pPr algn="ctr"/>
            <a:r>
              <a:rPr lang="zh-CN" altLang="en-US" sz="8000" b="1" dirty="0">
                <a:solidFill>
                  <a:srgbClr val="014924"/>
                </a:solidFill>
                <a:latin typeface="Microsoft YaHei UI" panose="020B0503020204020204" pitchFamily="34" charset="-122"/>
                <a:ea typeface="Microsoft YaHei UI" panose="020B0503020204020204" pitchFamily="34" charset="-122"/>
                <a:cs typeface="微软雅黑" panose="020B0503020204020204" pitchFamily="34" charset="-122"/>
              </a:rPr>
              <a:t>谢谢大家</a:t>
            </a:r>
            <a:endParaRPr lang="zh-CN" altLang="en-US" sz="8000" b="1" dirty="0">
              <a:solidFill>
                <a:srgbClr val="01492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418466" y="-184668"/>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2" name="灯片编号占位符 1">
            <a:extLst>
              <a:ext uri="{FF2B5EF4-FFF2-40B4-BE49-F238E27FC236}">
                <a16:creationId xmlns:a16="http://schemas.microsoft.com/office/drawing/2014/main" id="{35A3C096-62CF-480B-B291-F9A45202F8C3}"/>
              </a:ext>
            </a:extLst>
          </p:cNvPr>
          <p:cNvSpPr>
            <a:spLocks noGrp="1"/>
          </p:cNvSpPr>
          <p:nvPr>
            <p:ph type="sldNum" sz="quarter" idx="12"/>
          </p:nvPr>
        </p:nvSpPr>
        <p:spPr/>
        <p:txBody>
          <a:bodyPr/>
          <a:lstStyle/>
          <a:p>
            <a:fld id="{FEB76572-147E-4C0B-B190-A38FDD229D6E}" type="slidenum">
              <a:rPr lang="zh-CN" altLang="en-US" smtClean="0"/>
              <a:t>75</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2</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518245" cy="584771"/>
          </a:xfrm>
          <a:prstGeom prst="rect">
            <a:avLst/>
          </a:prstGeom>
          <a:noFill/>
        </p:spPr>
        <p:txBody>
          <a:bodyPr wrap="none" lIns="91436" tIns="45718" rIns="91436" bIns="45718" rtlCol="0">
            <a:spAutoFit/>
          </a:bodyPr>
          <a:lstStyle/>
          <a:p>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Python </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使用</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460898" y="883239"/>
            <a:ext cx="7166274" cy="1482650"/>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Python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之安装 </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Font typeface="Wingdings" panose="05000000000000000000" charset="0"/>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官方网站： </a:t>
            </a:r>
            <a:r>
              <a:rPr lang="en-US" altLang="zh-CN" sz="3200" dirty="0">
                <a:hlinkClick r:id="rId4"/>
              </a:rPr>
              <a:t>https://www.python.org/</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8</a:t>
            </a:fld>
            <a:endParaRPr lang="zh-CN" altLang="en-US"/>
          </a:p>
        </p:txBody>
      </p:sp>
      <p:pic>
        <p:nvPicPr>
          <p:cNvPr id="7" name="图片 6">
            <a:extLst>
              <a:ext uri="{FF2B5EF4-FFF2-40B4-BE49-F238E27FC236}">
                <a16:creationId xmlns:a16="http://schemas.microsoft.com/office/drawing/2014/main" id="{FDFF3E15-5A6D-4868-A4FF-3DA5338063B2}"/>
              </a:ext>
            </a:extLst>
          </p:cNvPr>
          <p:cNvPicPr>
            <a:picLocks noChangeAspect="1"/>
          </p:cNvPicPr>
          <p:nvPr/>
        </p:nvPicPr>
        <p:blipFill rotWithShape="1">
          <a:blip r:embed="rId5"/>
          <a:srcRect r="61789"/>
          <a:stretch/>
        </p:blipFill>
        <p:spPr>
          <a:xfrm>
            <a:off x="6639843" y="927741"/>
            <a:ext cx="4093813" cy="1438148"/>
          </a:xfrm>
          <a:prstGeom prst="rect">
            <a:avLst/>
          </a:prstGeom>
        </p:spPr>
      </p:pic>
      <p:pic>
        <p:nvPicPr>
          <p:cNvPr id="8" name="图片 7">
            <a:extLst>
              <a:ext uri="{FF2B5EF4-FFF2-40B4-BE49-F238E27FC236}">
                <a16:creationId xmlns:a16="http://schemas.microsoft.com/office/drawing/2014/main" id="{B0B07C69-2BA6-4C67-AA18-F2745F63C6C2}"/>
              </a:ext>
            </a:extLst>
          </p:cNvPr>
          <p:cNvPicPr>
            <a:picLocks noChangeAspect="1"/>
          </p:cNvPicPr>
          <p:nvPr/>
        </p:nvPicPr>
        <p:blipFill>
          <a:blip r:embed="rId6"/>
          <a:stretch>
            <a:fillRect/>
          </a:stretch>
        </p:blipFill>
        <p:spPr>
          <a:xfrm>
            <a:off x="460899" y="2427175"/>
            <a:ext cx="10272758" cy="4052080"/>
          </a:xfrm>
          <a:prstGeom prst="rect">
            <a:avLst/>
          </a:prstGeom>
        </p:spPr>
      </p:pic>
    </p:spTree>
    <p:extLst>
      <p:ext uri="{BB962C8B-B14F-4D97-AF65-F5344CB8AC3E}">
        <p14:creationId xmlns:p14="http://schemas.microsoft.com/office/powerpoint/2010/main" val="1198108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3</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2518245" cy="584771"/>
          </a:xfrm>
          <a:prstGeom prst="rect">
            <a:avLst/>
          </a:prstGeom>
          <a:noFill/>
        </p:spPr>
        <p:txBody>
          <a:bodyPr wrap="none" lIns="91436" tIns="45718" rIns="91436" bIns="45718" rtlCol="0">
            <a:spAutoFit/>
          </a:bodyPr>
          <a:lstStyle/>
          <a:p>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Python </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使用</a:t>
            </a:r>
          </a:p>
        </p:txBody>
      </p:sp>
      <p:grpSp>
        <p:nvGrpSpPr>
          <p:cNvPr id="3" name="组合 2"/>
          <p:cNvGrpSpPr/>
          <p:nvPr/>
        </p:nvGrpSpPr>
        <p:grpSpPr>
          <a:xfrm>
            <a:off x="3366655" y="217491"/>
            <a:ext cx="9314241"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0" name="文本框 19">
            <a:extLst>
              <a:ext uri="{FF2B5EF4-FFF2-40B4-BE49-F238E27FC236}">
                <a16:creationId xmlns:a16="http://schemas.microsoft.com/office/drawing/2014/main" id="{82D6780B-3261-4821-B547-B6F8E5EEA637}"/>
              </a:ext>
            </a:extLst>
          </p:cNvPr>
          <p:cNvSpPr txBox="1"/>
          <p:nvPr/>
        </p:nvSpPr>
        <p:spPr>
          <a:xfrm>
            <a:off x="460898" y="883239"/>
            <a:ext cx="7166274"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Python </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之安装 </a:t>
            </a:r>
            <a:endParaRPr lang="en-US" altLang="zh-CN"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a:extLst>
              <a:ext uri="{FF2B5EF4-FFF2-40B4-BE49-F238E27FC236}">
                <a16:creationId xmlns:a16="http://schemas.microsoft.com/office/drawing/2014/main" id="{ADF58F23-DB9A-4E0D-B8D7-0B54C30DB9DA}"/>
              </a:ext>
            </a:extLst>
          </p:cNvPr>
          <p:cNvSpPr>
            <a:spLocks noGrp="1"/>
          </p:cNvSpPr>
          <p:nvPr>
            <p:ph type="sldNum" sz="quarter" idx="12"/>
          </p:nvPr>
        </p:nvSpPr>
        <p:spPr/>
        <p:txBody>
          <a:bodyPr/>
          <a:lstStyle/>
          <a:p>
            <a:fld id="{FEB76572-147E-4C0B-B190-A38FDD229D6E}" type="slidenum">
              <a:rPr lang="zh-CN" altLang="en-US" smtClean="0"/>
              <a:t>9</a:t>
            </a:fld>
            <a:endParaRPr lang="zh-CN" altLang="en-US"/>
          </a:p>
        </p:txBody>
      </p:sp>
      <p:grpSp>
        <p:nvGrpSpPr>
          <p:cNvPr id="15" name="组合 14">
            <a:extLst>
              <a:ext uri="{FF2B5EF4-FFF2-40B4-BE49-F238E27FC236}">
                <a16:creationId xmlns:a16="http://schemas.microsoft.com/office/drawing/2014/main" id="{47E15CBA-522D-42A9-9B2F-389FFBE12F4C}"/>
              </a:ext>
            </a:extLst>
          </p:cNvPr>
          <p:cNvGrpSpPr/>
          <p:nvPr/>
        </p:nvGrpSpPr>
        <p:grpSpPr>
          <a:xfrm>
            <a:off x="460898" y="1964364"/>
            <a:ext cx="6362700" cy="3924300"/>
            <a:chOff x="529717" y="1780753"/>
            <a:chExt cx="6362700" cy="3924300"/>
          </a:xfrm>
        </p:grpSpPr>
        <p:pic>
          <p:nvPicPr>
            <p:cNvPr id="9" name="图片 8">
              <a:extLst>
                <a:ext uri="{FF2B5EF4-FFF2-40B4-BE49-F238E27FC236}">
                  <a16:creationId xmlns:a16="http://schemas.microsoft.com/office/drawing/2014/main" id="{5D6F71B4-4AF7-4A9E-B4FB-7171C1AEE6B6}"/>
                </a:ext>
              </a:extLst>
            </p:cNvPr>
            <p:cNvPicPr>
              <a:picLocks noChangeAspect="1"/>
            </p:cNvPicPr>
            <p:nvPr/>
          </p:nvPicPr>
          <p:blipFill>
            <a:blip r:embed="rId4"/>
            <a:stretch>
              <a:fillRect/>
            </a:stretch>
          </p:blipFill>
          <p:spPr>
            <a:xfrm>
              <a:off x="529717" y="1780753"/>
              <a:ext cx="6362700" cy="3924300"/>
            </a:xfrm>
            <a:prstGeom prst="rect">
              <a:avLst/>
            </a:prstGeom>
          </p:spPr>
        </p:pic>
        <p:sp>
          <p:nvSpPr>
            <p:cNvPr id="12" name="椭圆 11">
              <a:extLst>
                <a:ext uri="{FF2B5EF4-FFF2-40B4-BE49-F238E27FC236}">
                  <a16:creationId xmlns:a16="http://schemas.microsoft.com/office/drawing/2014/main" id="{BA4BC5B3-2B40-45A0-95F5-8D5262BEAC53}"/>
                </a:ext>
              </a:extLst>
            </p:cNvPr>
            <p:cNvSpPr/>
            <p:nvPr/>
          </p:nvSpPr>
          <p:spPr>
            <a:xfrm>
              <a:off x="1743075" y="5295900"/>
              <a:ext cx="2752725" cy="3333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199A47EC-F123-46D9-8026-9E388BF79E99}"/>
              </a:ext>
            </a:extLst>
          </p:cNvPr>
          <p:cNvSpPr txBox="1"/>
          <p:nvPr/>
        </p:nvSpPr>
        <p:spPr>
          <a:xfrm>
            <a:off x="7189681" y="2506877"/>
            <a:ext cx="4690708" cy="3139321"/>
          </a:xfrm>
          <a:prstGeom prst="rect">
            <a:avLst/>
          </a:prstGeom>
          <a:noFill/>
        </p:spPr>
        <p:txBody>
          <a:bodyPr wrap="none" rtlCol="0">
            <a:spAutoFit/>
          </a:bodyPr>
          <a:lstStyle/>
          <a:p>
            <a:r>
              <a:rPr lang="en-US" altLang="zh-CN" b="1" dirty="0"/>
              <a:t>Windows </a:t>
            </a:r>
            <a:r>
              <a:rPr lang="zh-CN" altLang="en-US" b="1" dirty="0"/>
              <a:t>安装流程</a:t>
            </a:r>
            <a:endParaRPr lang="en-US" altLang="zh-CN" b="1" dirty="0"/>
          </a:p>
          <a:p>
            <a:endParaRPr lang="en-US" altLang="zh-CN" b="1" dirty="0"/>
          </a:p>
          <a:p>
            <a:pPr marL="342900" indent="-342900">
              <a:buAutoNum type="arabicPeriod"/>
            </a:pPr>
            <a:r>
              <a:rPr lang="zh-CN" altLang="en-US" b="1" dirty="0"/>
              <a:t>下载</a:t>
            </a:r>
            <a:r>
              <a:rPr lang="en-US" altLang="zh-CN" b="1" dirty="0"/>
              <a:t>exe</a:t>
            </a:r>
            <a:r>
              <a:rPr lang="zh-CN" altLang="en-US" b="1" dirty="0"/>
              <a:t>安装包后双击安装</a:t>
            </a:r>
            <a:endParaRPr lang="en-US" altLang="zh-CN" b="1" dirty="0"/>
          </a:p>
          <a:p>
            <a:endParaRPr lang="en-US" altLang="zh-CN" b="1" dirty="0"/>
          </a:p>
          <a:p>
            <a:r>
              <a:rPr lang="en-US" altLang="zh-CN" b="1" dirty="0"/>
              <a:t>2-1. </a:t>
            </a:r>
            <a:r>
              <a:rPr lang="zh-CN" altLang="en-US" b="1" dirty="0"/>
              <a:t>快速安装，建议这种方法</a:t>
            </a:r>
            <a:endParaRPr lang="en-US" altLang="zh-CN" b="1" dirty="0"/>
          </a:p>
          <a:p>
            <a:endParaRPr lang="en-US" altLang="zh-CN" b="1" dirty="0"/>
          </a:p>
          <a:p>
            <a:r>
              <a:rPr lang="en-US" altLang="zh-CN" b="1" dirty="0"/>
              <a:t>2-2. </a:t>
            </a:r>
            <a:r>
              <a:rPr lang="zh-CN" altLang="en-US" b="1" dirty="0"/>
              <a:t>自定义安装，可以自己选择安装路径</a:t>
            </a:r>
            <a:endParaRPr lang="en-US" altLang="zh-CN" b="1" dirty="0"/>
          </a:p>
          <a:p>
            <a:endParaRPr lang="en-US" altLang="zh-CN" b="1" dirty="0"/>
          </a:p>
          <a:p>
            <a:r>
              <a:rPr lang="zh-CN" altLang="en-US" b="1" dirty="0">
                <a:solidFill>
                  <a:srgbClr val="FF0000"/>
                </a:solidFill>
              </a:rPr>
              <a:t>注意</a:t>
            </a:r>
            <a:r>
              <a:rPr lang="en-US" altLang="zh-CN" b="1" dirty="0">
                <a:solidFill>
                  <a:srgbClr val="FF0000"/>
                </a:solidFill>
              </a:rPr>
              <a:t>, </a:t>
            </a:r>
            <a:r>
              <a:rPr lang="zh-CN" altLang="en-US" b="1" dirty="0"/>
              <a:t>下方两个选项都要勾选，加入环境变量</a:t>
            </a:r>
            <a:endParaRPr lang="en-US" altLang="zh-CN" b="1" dirty="0"/>
          </a:p>
          <a:p>
            <a:endParaRPr lang="en-US" altLang="zh-CN" b="1" dirty="0"/>
          </a:p>
          <a:p>
            <a:pPr marL="342900" indent="-342900">
              <a:buAutoNum type="arabicPeriod"/>
            </a:pPr>
            <a:endParaRPr lang="zh-CN" altLang="en-US" b="1" dirty="0"/>
          </a:p>
        </p:txBody>
      </p:sp>
    </p:spTree>
    <p:extLst>
      <p:ext uri="{BB962C8B-B14F-4D97-AF65-F5344CB8AC3E}">
        <p14:creationId xmlns:p14="http://schemas.microsoft.com/office/powerpoint/2010/main" val="216904660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1831</TotalTime>
  <Words>7385</Words>
  <Application>Microsoft Office PowerPoint</Application>
  <PresentationFormat>宽屏</PresentationFormat>
  <Paragraphs>904</Paragraphs>
  <Slides>75</Slides>
  <Notes>75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75</vt:i4>
      </vt:variant>
    </vt:vector>
  </HeadingPairs>
  <TitlesOfParts>
    <vt:vector size="87" baseType="lpstr">
      <vt:lpstr>Abyssinica SIL</vt:lpstr>
      <vt:lpstr>DejaVu Sans</vt:lpstr>
      <vt:lpstr>Microsoft YaHei UI</vt:lpstr>
      <vt:lpstr>等线</vt:lpstr>
      <vt:lpstr>等线 Light</vt:lpstr>
      <vt:lpstr>微软雅黑</vt:lpstr>
      <vt:lpstr>Arial</vt:lpstr>
      <vt:lpstr>Arial</vt:lpstr>
      <vt:lpstr>Courier New</vt:lpstr>
      <vt:lpstr>Stencil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 Yao</dc:creator>
  <cp:lastModifiedBy> </cp:lastModifiedBy>
  <cp:revision>70</cp:revision>
  <dcterms:created xsi:type="dcterms:W3CDTF">2020-08-25T13:07:11Z</dcterms:created>
  <dcterms:modified xsi:type="dcterms:W3CDTF">2021-03-25T14:06:14Z</dcterms:modified>
</cp:coreProperties>
</file>